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7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28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546" y="-78"/>
      </p:cViewPr>
      <p:guideLst>
        <p:guide orient="horz" pos="3150"/>
        <p:guide pos="21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84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6513" y="15875"/>
            <a:ext cx="4306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defTabSz="771679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4675" y="15875"/>
            <a:ext cx="4306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algn="r" defTabSz="771679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0" y="485775"/>
            <a:ext cx="1797050" cy="2598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9375" y="3244850"/>
            <a:ext cx="72263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8" tIns="46429" rIns="92858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6513" y="6472238"/>
            <a:ext cx="4306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defTabSz="771679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4675" y="6472238"/>
            <a:ext cx="4306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algn="r" defTabSz="771679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EBDA4EF9-9351-4468-BF5F-2C37AB672CD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097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59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31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31975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4B12E-78D3-4AEF-AB06-2177B0B1E5B8}" type="slidenum">
              <a:rPr lang="en-US" smtClean="0"/>
              <a:pPr>
                <a:defRPr/>
              </a:pPr>
              <a:t>1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71413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9B058-D4A3-44C9-9EDA-B0394DEC7B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124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7A51-A29F-4966-A659-4C4135351A5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2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79475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79475"/>
            <a:ext cx="42195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1DA47-4B2B-4FF6-A193-59D202E4F6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463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FA9FA-EA6E-4C02-A552-943EA8201E4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77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BA0A-AE69-4F59-8DAB-9B156541D1C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582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C2AB-1EE0-430D-ACB9-B76A170E5F8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950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8E1B8-1A6D-4722-951E-3EC6CD0F79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954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9726E-6AF7-4E79-9D01-61E5905F087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84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80F75-148D-46C1-97A5-CFB97B133EA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14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FB53-03BD-4CEA-95B7-6487C46DD5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14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5108-7277-41D9-BE24-7E69344F824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324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4450" rIns="92075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0675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4450" rIns="92075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CordiaUPC" pitchFamily="34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CordiaUPC" pitchFamily="34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CordiaUPC" pitchFamily="34" charset="-34"/>
              </a:defRPr>
            </a:lvl1pPr>
          </a:lstStyle>
          <a:p>
            <a:pPr>
              <a:defRPr/>
            </a:pPr>
            <a:fld id="{D54F9216-7E1C-4EBE-AA7B-C28704BBD12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2pPr>
      <a:lvl3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3pPr>
      <a:lvl4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4pPr>
      <a:lvl5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5pPr>
      <a:lvl6pPr marL="4572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6pPr>
      <a:lvl7pPr marL="9144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7pPr>
      <a:lvl8pPr marL="13716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8pPr>
      <a:lvl9pPr marL="18288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9pPr>
    </p:titleStyle>
    <p:bodyStyle>
      <a:lvl1pPr marL="342900" indent="-3429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00200" indent="-22860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25252" y="1784867"/>
            <a:ext cx="3888432" cy="1427341"/>
          </a:xfrm>
          <a:prstGeom prst="flowChartAlternateProcess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หัวหน้าโครงการส่งเอกสารสมัครขอรับทุน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ชุด</a:t>
            </a:r>
          </a:p>
          <a:p>
            <a:pPr marL="180000" indent="-180000" defTabSz="760413" eaLnBrk="0" hangingPunct="0">
              <a:buFont typeface="+mj-lt"/>
              <a:buAutoNum type="arabicPeriod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เอกสารเชิงหลักการ (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Concept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Paper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สบวพ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FRI-1)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พร้อมแนบ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540000" lvl="1" indent="-180000" defTabSz="760413" eaLnBrk="0" hangingPunct="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IP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Trend </a:t>
            </a:r>
          </a:p>
          <a:p>
            <a:pPr marL="540000" lvl="1" indent="-180000" defTabSz="760413" eaLnBrk="0" hangingPunct="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Assignee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IP </a:t>
            </a:r>
          </a:p>
          <a:p>
            <a:pPr marL="540000" lvl="1" indent="-180000" defTabSz="760413" eaLnBrk="0" hangingPunct="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IP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Mapping </a:t>
            </a:r>
          </a:p>
          <a:p>
            <a:pPr marL="180000" indent="-180000" defTabSz="760413" eaLnBrk="0" hangingPunct="0">
              <a:buFont typeface="+mj-lt"/>
              <a:buAutoNum type="arabicPeriod"/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ใบสมัครขอรับทุน (สบวพ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FRI-1-1)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85113" y="3556910"/>
            <a:ext cx="4968713" cy="667430"/>
          </a:xfrm>
          <a:prstGeom prst="diamond">
            <a:avLst/>
          </a:prstGeom>
          <a:ln w="1905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นำเสนอโดยวาจาต่อ คณะอนุกรรมการฯ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7666" y="8806582"/>
            <a:ext cx="472757" cy="431281"/>
          </a:xfrm>
          <a:prstGeom prst="flowChartOffpageConnector">
            <a:avLst/>
          </a:prstGeom>
          <a:ln w="1270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defTabSz="762000" eaLnBrk="0" hangingPunct="0"/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 2</a:t>
            </a:r>
          </a:p>
        </p:txBody>
      </p:sp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880877" y="4654332"/>
            <a:ext cx="4777182" cy="1100356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หัวหน้าโครงการส่งเอกสารทำสัญญา</a:t>
            </a:r>
            <a:r>
              <a:rPr lang="th-TH" sz="16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รับทุน </a:t>
            </a:r>
            <a:r>
              <a:rPr lang="en-US" sz="16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Forthcoming</a:t>
            </a:r>
            <a:r>
              <a:rPr lang="th-TH" sz="16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pPr marL="180000" indent="-180000" defTabSz="760413" eaLnBrk="0" hangingPunct="0">
              <a:buAutoNum type="arabicPeriod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เอกสารเชิงหลักการ (สบวพ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FRI-1)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0000" indent="-180000" defTabSz="760413" eaLnBrk="0" hangingPunct="0">
              <a:buAutoNum type="arabicPeriod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แผนการใช้จ่ายเงิน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(สบวพ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FRI-4)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0000" indent="-180000" defTabSz="760413" eaLnBrk="0" hangingPunct="0">
              <a:buAutoNum type="arabicPeriod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สำเนาบัญชีเงินฝากสำหรับโครงการวิจัย และแบบผู้มีอำนาจเบิกจ่าย (สบวพ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FRI-7)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60" name="Rectangle 19"/>
          <p:cNvSpPr>
            <a:spLocks noChangeArrowheads="1"/>
          </p:cNvSpPr>
          <p:nvPr/>
        </p:nvSpPr>
        <p:spPr bwMode="auto">
          <a:xfrm>
            <a:off x="976647" y="6168904"/>
            <a:ext cx="4602278" cy="828432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หัวหน้าโครงการทำสัญญารับเงิน / และขออนุมัติเบิกเงินงวดที่ 1 </a:t>
            </a:r>
          </a:p>
          <a:p>
            <a:pPr marL="285750" indent="-285750" defTabSz="760413" eaLnBrk="0" hangingPunct="0">
              <a:buFont typeface="Wingdings" panose="05000000000000000000" pitchFamily="2" charset="2"/>
              <a:buChar char="Ø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สบวพ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FRI-2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</a:t>
            </a:r>
            <a:r>
              <a:rPr lang="th-TH" sz="1600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หมวดค่าจ้างชั่วคราว หมวดค่าตอบแทน ใช้</a:t>
            </a:r>
            <a:r>
              <a:rPr lang="th-TH" sz="1600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สอย วัสดุ</a:t>
            </a:r>
          </a:p>
          <a:p>
            <a:pPr marL="285750" indent="-285750" defTabSz="760413" eaLnBrk="0" hangingPunct="0">
              <a:buFont typeface="Wingdings" panose="05000000000000000000" pitchFamily="2" charset="2"/>
              <a:buChar char="Ø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สบวพ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FRI-3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</a:t>
            </a:r>
            <a:r>
              <a:rPr lang="th-TH" sz="1600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หมวดค่า</a:t>
            </a:r>
            <a:r>
              <a:rPr lang="th-TH" sz="1600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ครุภัณฑ์</a:t>
            </a:r>
          </a:p>
        </p:txBody>
      </p:sp>
      <p:sp>
        <p:nvSpPr>
          <p:cNvPr id="2066" name="Rectangle 34"/>
          <p:cNvSpPr>
            <a:spLocks noChangeArrowheads="1"/>
          </p:cNvSpPr>
          <p:nvPr/>
        </p:nvSpPr>
        <p:spPr bwMode="auto">
          <a:xfrm>
            <a:off x="2203750" y="8257143"/>
            <a:ext cx="2160588" cy="306209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4450" rIns="92075" bIns="44450">
            <a:spAutoFit/>
          </a:bodyPr>
          <a:lstStyle/>
          <a:p>
            <a:pPr algn="ctr" defTabSz="760413" eaLnBrk="0" hangingPunct="0">
              <a:lnSpc>
                <a:spcPct val="85000"/>
              </a:lnSpc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หัวหน้าโครงการดำเนินงานวิจัย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68" name="Rectangle 39"/>
          <p:cNvSpPr>
            <a:spLocks noChangeArrowheads="1"/>
          </p:cNvSpPr>
          <p:nvPr/>
        </p:nvSpPr>
        <p:spPr bwMode="auto">
          <a:xfrm>
            <a:off x="2149832" y="7364012"/>
            <a:ext cx="2272537" cy="520503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>
              <a:lnSpc>
                <a:spcPct val="85000"/>
              </a:lnSpc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ส่วนการเงินและบัญชีโอนเงินงวดที่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altLang="zh-TW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เข้าบัญชีเงินฝากโครงการวิจัย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0228" y="608653"/>
            <a:ext cx="4893621" cy="677108"/>
          </a:xfrm>
          <a:prstGeom prst="rect">
            <a:avLst/>
          </a:prstGeom>
          <a:ln w="25400">
            <a:noFill/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ทุนวิจัย</a:t>
            </a:r>
            <a:r>
              <a:rPr lang="th-TH" sz="18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ริเริ่มสำหรับอนาคต (</a:t>
            </a:r>
            <a:r>
              <a:rPr lang="en-US" sz="18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Forthcoming Research Initiative)</a:t>
            </a:r>
            <a:endParaRPr lang="en-US" sz="18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" name="Straight Arrow Connector 3"/>
          <p:cNvCxnSpPr>
            <a:stCxn id="2051" idx="2"/>
            <a:endCxn id="2053" idx="0"/>
          </p:cNvCxnSpPr>
          <p:nvPr/>
        </p:nvCxnSpPr>
        <p:spPr bwMode="auto">
          <a:xfrm>
            <a:off x="3269468" y="3212208"/>
            <a:ext cx="2" cy="3447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2053" idx="2"/>
            <a:endCxn id="2058" idx="0"/>
          </p:cNvCxnSpPr>
          <p:nvPr/>
        </p:nvCxnSpPr>
        <p:spPr bwMode="auto">
          <a:xfrm flipH="1">
            <a:off x="3269468" y="4224340"/>
            <a:ext cx="2" cy="4299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/>
          <p:cNvCxnSpPr>
            <a:stCxn id="2068" idx="2"/>
            <a:endCxn id="2066" idx="0"/>
          </p:cNvCxnSpPr>
          <p:nvPr/>
        </p:nvCxnSpPr>
        <p:spPr bwMode="auto">
          <a:xfrm flipH="1">
            <a:off x="3284044" y="7884515"/>
            <a:ext cx="2057" cy="3726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2058" idx="2"/>
            <a:endCxn id="2060" idx="0"/>
          </p:cNvCxnSpPr>
          <p:nvPr/>
        </p:nvCxnSpPr>
        <p:spPr bwMode="auto">
          <a:xfrm>
            <a:off x="3269468" y="5754688"/>
            <a:ext cx="8318" cy="4142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/>
          <p:cNvCxnSpPr>
            <a:stCxn id="2060" idx="2"/>
            <a:endCxn id="2068" idx="0"/>
          </p:cNvCxnSpPr>
          <p:nvPr/>
        </p:nvCxnSpPr>
        <p:spPr bwMode="auto">
          <a:xfrm>
            <a:off x="3277786" y="6997336"/>
            <a:ext cx="8315" cy="3666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2066" idx="2"/>
            <a:endCxn id="2056" idx="0"/>
          </p:cNvCxnSpPr>
          <p:nvPr/>
        </p:nvCxnSpPr>
        <p:spPr bwMode="auto">
          <a:xfrm>
            <a:off x="3284044" y="8563352"/>
            <a:ext cx="1" cy="2432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Elbow Connector 35"/>
          <p:cNvCxnSpPr>
            <a:stCxn id="2053" idx="3"/>
            <a:endCxn id="20" idx="2"/>
          </p:cNvCxnSpPr>
          <p:nvPr/>
        </p:nvCxnSpPr>
        <p:spPr bwMode="auto">
          <a:xfrm flipV="1">
            <a:off x="5753826" y="3607180"/>
            <a:ext cx="154769" cy="28344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101" name="Rectangle 41"/>
          <p:cNvSpPr>
            <a:spLocks noChangeArrowheads="1"/>
          </p:cNvSpPr>
          <p:nvPr/>
        </p:nvSpPr>
        <p:spPr bwMode="auto">
          <a:xfrm>
            <a:off x="2658828" y="4320477"/>
            <a:ext cx="388838" cy="284282"/>
          </a:xfrm>
          <a:prstGeom prst="rect">
            <a:avLst/>
          </a:prstGeom>
          <a:noFill/>
          <a:ln w="12700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Yes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2" name="Rectangle 41"/>
          <p:cNvSpPr>
            <a:spLocks noChangeArrowheads="1"/>
          </p:cNvSpPr>
          <p:nvPr/>
        </p:nvSpPr>
        <p:spPr bwMode="auto">
          <a:xfrm>
            <a:off x="5674526" y="3937524"/>
            <a:ext cx="388838" cy="28428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No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64325" y="3232609"/>
            <a:ext cx="888540" cy="374571"/>
          </a:xfrm>
          <a:prstGeom prst="round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ยกเลิกคำขอ</a:t>
            </a:r>
            <a:endParaRPr lang="th-TH" sz="16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405188" y="9612313"/>
            <a:ext cx="2159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4450" rIns="92075" bIns="44450">
            <a:spAutoFit/>
          </a:bodyPr>
          <a:lstStyle/>
          <a:p>
            <a:pPr defTabSz="760413" eaLnBrk="0" hangingPunct="0">
              <a:lnSpc>
                <a:spcPct val="85000"/>
              </a:lnSpc>
            </a:pPr>
            <a:r>
              <a:rPr lang="th-TH" sz="1500" b="1">
                <a:latin typeface="Angsana New Thai"/>
              </a:rPr>
              <a:t> </a:t>
            </a:r>
          </a:p>
        </p:txBody>
      </p:sp>
      <p:sp>
        <p:nvSpPr>
          <p:cNvPr id="3109" name="Rectangle 4"/>
          <p:cNvSpPr>
            <a:spLocks noChangeArrowheads="1"/>
          </p:cNvSpPr>
          <p:nvPr/>
        </p:nvSpPr>
        <p:spPr bwMode="auto">
          <a:xfrm>
            <a:off x="3271125" y="591453"/>
            <a:ext cx="484025" cy="375344"/>
          </a:xfrm>
          <a:prstGeom prst="flowChartOffpageConnector">
            <a:avLst/>
          </a:prstGeom>
          <a:ln w="1270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>
              <a:lnSpc>
                <a:spcPct val="85000"/>
              </a:lnSpc>
            </a:pP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 2</a:t>
            </a: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1046532" y="1949188"/>
            <a:ext cx="4952998" cy="667430"/>
          </a:xfrm>
          <a:prstGeom prst="diamond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คณะอนุ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กรรมการฯ พิจารณารับรอง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 </a:t>
            </a:r>
            <a:endParaRPr lang="th-TH" altLang="zh-TW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1295356" y="2851512"/>
            <a:ext cx="4479131" cy="335989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ส่วนการเงินและบัญชีโอนเงินงวดที่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เข้าบัญชีเงินฝากชื่อโครงการวิจัย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81" name="Rectangle 15"/>
          <p:cNvSpPr>
            <a:spLocks noChangeArrowheads="1"/>
          </p:cNvSpPr>
          <p:nvPr/>
        </p:nvSpPr>
        <p:spPr bwMode="auto">
          <a:xfrm>
            <a:off x="2454626" y="3399335"/>
            <a:ext cx="2160587" cy="299056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4450" rIns="92075" bIns="44450">
            <a:spAutoFit/>
          </a:bodyPr>
          <a:lstStyle/>
          <a:p>
            <a:pPr algn="ctr" defTabSz="760413" eaLnBrk="0" hangingPunct="0">
              <a:lnSpc>
                <a:spcPct val="85000"/>
              </a:lnSpc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หัวหน้าโครงการดำเนินงานวิจัย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904013" y="3943000"/>
            <a:ext cx="5261811" cy="1813317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lvl="1" defTabSz="760413" eaLnBrk="0" hangingPunct="0"/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ส่งผลงานอย่างใดอย่างหนึ่ง ดังนี้</a:t>
            </a:r>
          </a:p>
          <a:p>
            <a:pPr marL="180000" indent="-180000" defTabSz="760413" eaLnBrk="0" hangingPunct="0">
              <a:buFont typeface="+mj-lt"/>
              <a:buAutoNum type="arabicParenR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เอกสารสิทธิบัตร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ที่ยื่น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ต่อกรมทรัพย์สินทางปัญญา</a:t>
            </a:r>
          </a:p>
          <a:p>
            <a:pPr marL="180000" indent="-180000" defTabSz="760413" eaLnBrk="0" hangingPunct="0">
              <a:buFont typeface="+mj-lt"/>
              <a:buAutoNum type="arabicParenR"/>
            </a:pP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สำเนาสัญญาที่ได้รับ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ทุนวิจัยจากภายนอกไม่น้อยกว่าทุนวิจัยที่ได้รับ</a:t>
            </a:r>
          </a:p>
          <a:p>
            <a:pPr marL="180000" indent="-180000" defTabSz="760413" eaLnBrk="0" hangingPunct="0">
              <a:buFont typeface="+mj-lt"/>
              <a:buAutoNum type="arabicParenR"/>
            </a:pP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สำเนานำเอกสารนำส่งรายได้ให้ มทส จาก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งานวิจัยนี้ ไม่น้อยกว่าทุนวิจัยที่ได้รับ </a:t>
            </a:r>
          </a:p>
          <a:p>
            <a:pPr marL="180000" indent="-180000" defTabSz="760413" eaLnBrk="0" hangingPunct="0">
              <a:buFont typeface="+mj-lt"/>
              <a:buAutoNum type="arabicParenR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เล่มรายงานผลการวิจัยฉบับสมบูรณ์ </a:t>
            </a:r>
          </a:p>
          <a:p>
            <a:pPr marL="180000" indent="-180000" defTabSz="760413" eaLnBrk="0" hangingPunct="0">
              <a:buFont typeface="+mj-lt"/>
              <a:buAutoNum type="arabicParenR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บทความวิจัยตีพิมพ์ใน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วารสารระดับนานาชาติที่ปรากฏในฐานข้อมูลสากล เช่น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SCOPUS, ISI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0000" indent="-180000" defTabSz="760413" eaLnBrk="0" hangingPunct="0">
              <a:buFont typeface="+mj-lt"/>
              <a:buAutoNum type="arabicParenR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ธุรกิจ ผัง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 หรือ 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Value </a:t>
            </a:r>
            <a:r>
              <a:rPr lang="en-US" sz="16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Chain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86" name="Rectangle 22"/>
          <p:cNvSpPr>
            <a:spLocks noChangeArrowheads="1"/>
          </p:cNvSpPr>
          <p:nvPr/>
        </p:nvSpPr>
        <p:spPr bwMode="auto">
          <a:xfrm>
            <a:off x="965951" y="7068332"/>
            <a:ext cx="2695215" cy="1028147"/>
          </a:xfrm>
          <a:prstGeom prst="diamond">
            <a:avLst/>
          </a:prstGeom>
          <a:ln w="1905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 eaLnBrk="0" hangingPunct="0">
              <a:lnSpc>
                <a:spcPct val="85000"/>
              </a:lnSpc>
            </a:pPr>
            <a:r>
              <a:rPr lang="th-TH" sz="1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นำเสนอโดยวาจาต่อ คณะอนุกรรมการฯ</a:t>
            </a:r>
            <a:endParaRPr lang="en-US" sz="1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89" name="Rectangle 26"/>
          <p:cNvSpPr>
            <a:spLocks noChangeArrowheads="1"/>
          </p:cNvSpPr>
          <p:nvPr/>
        </p:nvSpPr>
        <p:spPr bwMode="auto">
          <a:xfrm>
            <a:off x="1206276" y="8323578"/>
            <a:ext cx="2214563" cy="335989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ปิดโครงการ ส่งเอกสารการใช้จ่ายเงิน</a:t>
            </a:r>
            <a:endParaRPr lang="en-US" sz="16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91" name="Rectangle 30"/>
          <p:cNvSpPr>
            <a:spLocks noChangeArrowheads="1"/>
          </p:cNvSpPr>
          <p:nvPr/>
        </p:nvSpPr>
        <p:spPr bwMode="auto">
          <a:xfrm>
            <a:off x="798512" y="1155926"/>
            <a:ext cx="5429250" cy="582211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หัวหน้าโครงการส่ง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รายงานความก้าวหน้า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(สบวพ-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FRI-6)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พร้อม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รายงานการใช้จ่ายเงิน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งวดที่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ชุด 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สบวพ-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FRI-5)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และขออนุมัติเบิกเงินงวดที่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(สบวพ-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FRI-2)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98" name="Rectangle 43"/>
          <p:cNvSpPr>
            <a:spLocks noChangeArrowheads="1"/>
          </p:cNvSpPr>
          <p:nvPr/>
        </p:nvSpPr>
        <p:spPr bwMode="auto">
          <a:xfrm>
            <a:off x="4587424" y="7747609"/>
            <a:ext cx="1223963" cy="335989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คืนเงินทั้งหมด</a:t>
            </a:r>
            <a:endParaRPr lang="th-TH" altLang="zh-TW" sz="16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99" name="Rectangle 44"/>
          <p:cNvSpPr>
            <a:spLocks noChangeArrowheads="1"/>
          </p:cNvSpPr>
          <p:nvPr/>
        </p:nvSpPr>
        <p:spPr bwMode="auto">
          <a:xfrm>
            <a:off x="1112057" y="6128050"/>
            <a:ext cx="3687826" cy="582211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marL="533400" indent="-533400" algn="ctr" defTabSz="760413" eaLnBrk="0" hangingPunct="0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หัวหน้าโครงการส่งผล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ชุด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ตามแบบ สบวพ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FRI-11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533400" indent="-533400" algn="ctr" defTabSz="760413" eaLnBrk="0" hangingPunct="0"/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สถาบันวิจัยฯ นำเสนอผู้ทรงคุณวุฒิ (กรณีที่จำเป็น)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05" name="Rectangle 41"/>
          <p:cNvSpPr>
            <a:spLocks noChangeArrowheads="1"/>
          </p:cNvSpPr>
          <p:nvPr/>
        </p:nvSpPr>
        <p:spPr bwMode="auto">
          <a:xfrm flipH="1">
            <a:off x="2264499" y="8018328"/>
            <a:ext cx="605274" cy="308419"/>
          </a:xfrm>
          <a:prstGeom prst="rect">
            <a:avLst/>
          </a:prstGeom>
          <a:noFill/>
          <a:ln w="12700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Yes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06" name="Rectangle 41"/>
          <p:cNvSpPr>
            <a:spLocks noChangeArrowheads="1"/>
          </p:cNvSpPr>
          <p:nvPr/>
        </p:nvSpPr>
        <p:spPr bwMode="auto">
          <a:xfrm>
            <a:off x="3574969" y="7261023"/>
            <a:ext cx="452880" cy="308419"/>
          </a:xfrm>
          <a:prstGeom prst="rect">
            <a:avLst/>
          </a:prstGeom>
          <a:noFill/>
          <a:ln w="12700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No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TextBox 2"/>
          <p:cNvSpPr txBox="1"/>
          <p:nvPr/>
        </p:nvSpPr>
        <p:spPr>
          <a:xfrm>
            <a:off x="994526" y="9120105"/>
            <a:ext cx="5253124" cy="30777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9pPr>
          </a:lstStyle>
          <a:p>
            <a:pPr algn="ctr"/>
            <a:r>
              <a:rPr lang="th-TH" sz="1400" u="sng" dirty="0" smtClean="0">
                <a:latin typeface="TH SarabunPSK" pitchFamily="34" charset="-34"/>
                <a:cs typeface="TH SarabunPSK" pitchFamily="34" charset="-34"/>
              </a:rPr>
              <a:t>หมายเหตุ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แบบฟอร์มต่างๆ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Download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ได้ที่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website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สถาบันวิจัยและพัฒนา  </a:t>
            </a:r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http://ird.sut.ac.th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0" name="Straight Arrow Connector 39"/>
          <p:cNvCxnSpPr>
            <a:stCxn id="3109" idx="2"/>
            <a:endCxn id="3091" idx="0"/>
          </p:cNvCxnSpPr>
          <p:nvPr/>
        </p:nvCxnSpPr>
        <p:spPr bwMode="auto">
          <a:xfrm flipH="1">
            <a:off x="3513137" y="966797"/>
            <a:ext cx="1" cy="1891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Straight Arrow Connector 43"/>
          <p:cNvCxnSpPr>
            <a:stCxn id="3091" idx="2"/>
            <a:endCxn id="3077" idx="0"/>
          </p:cNvCxnSpPr>
          <p:nvPr/>
        </p:nvCxnSpPr>
        <p:spPr bwMode="auto">
          <a:xfrm>
            <a:off x="3513137" y="1738137"/>
            <a:ext cx="9894" cy="2110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/>
          <p:cNvCxnSpPr>
            <a:stCxn id="3077" idx="2"/>
            <a:endCxn id="3080" idx="0"/>
          </p:cNvCxnSpPr>
          <p:nvPr/>
        </p:nvCxnSpPr>
        <p:spPr bwMode="auto">
          <a:xfrm>
            <a:off x="3523031" y="2616618"/>
            <a:ext cx="11891" cy="2348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>
            <a:stCxn id="118" idx="2"/>
            <a:endCxn id="3098" idx="0"/>
          </p:cNvCxnSpPr>
          <p:nvPr/>
        </p:nvCxnSpPr>
        <p:spPr bwMode="auto">
          <a:xfrm>
            <a:off x="5197032" y="7461406"/>
            <a:ext cx="2374" cy="286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>
            <a:stCxn id="3081" idx="2"/>
            <a:endCxn id="3083" idx="0"/>
          </p:cNvCxnSpPr>
          <p:nvPr/>
        </p:nvCxnSpPr>
        <p:spPr bwMode="auto">
          <a:xfrm flipH="1">
            <a:off x="3534919" y="3698391"/>
            <a:ext cx="1" cy="2446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3080" idx="2"/>
            <a:endCxn id="3081" idx="0"/>
          </p:cNvCxnSpPr>
          <p:nvPr/>
        </p:nvCxnSpPr>
        <p:spPr bwMode="auto">
          <a:xfrm flipH="1">
            <a:off x="3534920" y="3187501"/>
            <a:ext cx="2" cy="2118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Elbow Connector 27"/>
          <p:cNvCxnSpPr>
            <a:stCxn id="3077" idx="3"/>
            <a:endCxn id="3091" idx="3"/>
          </p:cNvCxnSpPr>
          <p:nvPr/>
        </p:nvCxnSpPr>
        <p:spPr bwMode="auto">
          <a:xfrm flipV="1">
            <a:off x="5999530" y="1447032"/>
            <a:ext cx="228232" cy="835871"/>
          </a:xfrm>
          <a:prstGeom prst="bentConnector3">
            <a:avLst>
              <a:gd name="adj1" fmla="val 200161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Arrow Connector 99"/>
          <p:cNvCxnSpPr>
            <a:stCxn id="3086" idx="2"/>
            <a:endCxn id="3089" idx="0"/>
          </p:cNvCxnSpPr>
          <p:nvPr/>
        </p:nvCxnSpPr>
        <p:spPr bwMode="auto">
          <a:xfrm flipH="1">
            <a:off x="2313558" y="8096479"/>
            <a:ext cx="1" cy="2270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Elbow Connector 108"/>
          <p:cNvCxnSpPr>
            <a:stCxn id="3086" idx="3"/>
            <a:endCxn id="118" idx="1"/>
          </p:cNvCxnSpPr>
          <p:nvPr/>
        </p:nvCxnSpPr>
        <p:spPr bwMode="auto">
          <a:xfrm flipV="1">
            <a:off x="3661166" y="7168697"/>
            <a:ext cx="733367" cy="413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118" name="Rectangle 40"/>
          <p:cNvSpPr>
            <a:spLocks noChangeArrowheads="1"/>
          </p:cNvSpPr>
          <p:nvPr/>
        </p:nvSpPr>
        <p:spPr bwMode="auto">
          <a:xfrm>
            <a:off x="4394533" y="6875988"/>
            <a:ext cx="1604997" cy="585418"/>
          </a:xfrm>
          <a:prstGeom prst="rect">
            <a:avLst/>
          </a:prstGeom>
          <a:ln w="1270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th-TH" altLang="zh-TW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หัวหน้าโครงการทำบันทึกส่งเงินคืนเข้ากองทุนฯ</a:t>
            </a:r>
          </a:p>
        </p:txBody>
      </p:sp>
      <p:cxnSp>
        <p:nvCxnSpPr>
          <p:cNvPr id="3192" name="Elbow Connector 3191"/>
          <p:cNvCxnSpPr>
            <a:stCxn id="3083" idx="3"/>
            <a:endCxn id="118" idx="3"/>
          </p:cNvCxnSpPr>
          <p:nvPr/>
        </p:nvCxnSpPr>
        <p:spPr bwMode="auto">
          <a:xfrm flipH="1">
            <a:off x="5999530" y="4849659"/>
            <a:ext cx="166294" cy="2319038"/>
          </a:xfrm>
          <a:prstGeom prst="bentConnector3">
            <a:avLst>
              <a:gd name="adj1" fmla="val -137467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229" name="Rectangle 41"/>
          <p:cNvSpPr>
            <a:spLocks noChangeArrowheads="1"/>
          </p:cNvSpPr>
          <p:nvPr/>
        </p:nvSpPr>
        <p:spPr bwMode="auto">
          <a:xfrm>
            <a:off x="3583044" y="5760124"/>
            <a:ext cx="641801" cy="308419"/>
          </a:xfrm>
          <a:prstGeom prst="rect">
            <a:avLst/>
          </a:prstGeom>
          <a:noFill/>
          <a:ln w="12700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Yes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0" name="Rectangle 41"/>
          <p:cNvSpPr>
            <a:spLocks noChangeArrowheads="1"/>
          </p:cNvSpPr>
          <p:nvPr/>
        </p:nvSpPr>
        <p:spPr bwMode="auto">
          <a:xfrm>
            <a:off x="6165824" y="4472387"/>
            <a:ext cx="480202" cy="308419"/>
          </a:xfrm>
          <a:prstGeom prst="rect">
            <a:avLst/>
          </a:prstGeom>
          <a:noFill/>
          <a:ln w="12700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No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3" name="Rectangle 43"/>
          <p:cNvSpPr>
            <a:spLocks noChangeArrowheads="1"/>
          </p:cNvSpPr>
          <p:nvPr/>
        </p:nvSpPr>
        <p:spPr bwMode="auto">
          <a:xfrm>
            <a:off x="4600056" y="8299165"/>
            <a:ext cx="1223963" cy="371733"/>
          </a:xfrm>
          <a:prstGeom prst="flowChartAlternateProcess">
            <a:avLst/>
          </a:prstGeom>
          <a:ln w="1270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4450" rIns="92075" bIns="44450">
            <a:spAutoFit/>
          </a:bodyPr>
          <a:lstStyle/>
          <a:p>
            <a:pPr algn="ctr" defTabSz="760413" eaLnBrk="0" hangingPunct="0"/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สิ้นสุดกระบวนการ</a:t>
            </a:r>
            <a:endParaRPr lang="th-TH" altLang="zh-TW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34" name="Straight Arrow Connector 233"/>
          <p:cNvCxnSpPr>
            <a:stCxn id="3098" idx="2"/>
            <a:endCxn id="233" idx="0"/>
          </p:cNvCxnSpPr>
          <p:nvPr/>
        </p:nvCxnSpPr>
        <p:spPr bwMode="auto">
          <a:xfrm>
            <a:off x="5199406" y="8083598"/>
            <a:ext cx="12632" cy="215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46" name="Rectangle 41"/>
          <p:cNvSpPr>
            <a:spLocks noChangeArrowheads="1"/>
          </p:cNvSpPr>
          <p:nvPr/>
        </p:nvSpPr>
        <p:spPr bwMode="auto">
          <a:xfrm>
            <a:off x="3621088" y="2579103"/>
            <a:ext cx="395735" cy="308419"/>
          </a:xfrm>
          <a:prstGeom prst="rect">
            <a:avLst/>
          </a:prstGeom>
          <a:noFill/>
          <a:ln w="12700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Yes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7" name="Rectangle 41"/>
          <p:cNvSpPr>
            <a:spLocks noChangeArrowheads="1"/>
          </p:cNvSpPr>
          <p:nvPr/>
        </p:nvSpPr>
        <p:spPr bwMode="auto">
          <a:xfrm>
            <a:off x="5989636" y="1931722"/>
            <a:ext cx="467845" cy="308419"/>
          </a:xfrm>
          <a:prstGeom prst="rect">
            <a:avLst/>
          </a:prstGeom>
          <a:noFill/>
          <a:ln w="12700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No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57" name="Straight Arrow Connector 256"/>
          <p:cNvCxnSpPr>
            <a:stCxn id="3089" idx="3"/>
            <a:endCxn id="233" idx="1"/>
          </p:cNvCxnSpPr>
          <p:nvPr/>
        </p:nvCxnSpPr>
        <p:spPr bwMode="auto">
          <a:xfrm flipV="1">
            <a:off x="3420839" y="8485032"/>
            <a:ext cx="1179217" cy="65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7" name="Elbow Connector 236"/>
          <p:cNvCxnSpPr>
            <a:stCxn id="3083" idx="2"/>
            <a:endCxn id="3099" idx="0"/>
          </p:cNvCxnSpPr>
          <p:nvPr/>
        </p:nvCxnSpPr>
        <p:spPr bwMode="auto">
          <a:xfrm rot="5400000">
            <a:off x="3059579" y="5652709"/>
            <a:ext cx="371733" cy="57894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9" name="Elbow Connector 88"/>
          <p:cNvCxnSpPr>
            <a:stCxn id="3099" idx="2"/>
            <a:endCxn id="3086" idx="0"/>
          </p:cNvCxnSpPr>
          <p:nvPr/>
        </p:nvCxnSpPr>
        <p:spPr bwMode="auto">
          <a:xfrm rot="5400000">
            <a:off x="2455730" y="6568091"/>
            <a:ext cx="358071" cy="6424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rdiaUPC"/>
        <a:ea typeface=""/>
        <a:cs typeface=""/>
      </a:majorFont>
      <a:minorFont>
        <a:latin typeface="Cord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353</Words>
  <Application>Microsoft Office PowerPoint</Application>
  <PresentationFormat>A4 Paper (210x297 mm)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Angsana New Thai</vt:lpstr>
      <vt:lpstr>AngsanaUPC</vt:lpstr>
      <vt:lpstr>Arial</vt:lpstr>
      <vt:lpstr>Cordia New</vt:lpstr>
      <vt:lpstr>CordiaUPC</vt:lpstr>
      <vt:lpstr>TH SarabunPSK</vt:lpstr>
      <vt:lpstr>Wingdings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ขั้นตอนการขอรับเงินอุดหนุนการวิจัย มหาวิทยาลัยเทคโนโลยีสุรนารี</dc:title>
  <dc:creator>IRD</dc:creator>
  <cp:lastModifiedBy>CCS</cp:lastModifiedBy>
  <cp:revision>198</cp:revision>
  <cp:lastPrinted>2020-02-27T01:55:32Z</cp:lastPrinted>
  <dcterms:created xsi:type="dcterms:W3CDTF">1997-09-04T09:34:30Z</dcterms:created>
  <dcterms:modified xsi:type="dcterms:W3CDTF">2020-02-27T02:05:40Z</dcterms:modified>
</cp:coreProperties>
</file>