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9926638" cy="6797675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ngsanaUPC" pitchFamily="18" charset="-34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0">
          <p15:clr>
            <a:srgbClr val="A4A3A4"/>
          </p15:clr>
        </p15:guide>
        <p15:guide id="2" pos="217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33"/>
    <a:srgbClr val="00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910" y="10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546" y="-78"/>
      </p:cViewPr>
      <p:guideLst>
        <p:guide orient="horz" pos="3150"/>
        <p:guide pos="217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242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6795" y="16028"/>
            <a:ext cx="4306610" cy="307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12" tIns="0" rIns="19212" bIns="0" numCol="1" anchor="t" anchorCtr="0" compatLnSpc="1">
            <a:prstTxWarp prst="textNoShape">
              <a:avLst/>
            </a:prstTxWarp>
          </a:bodyPr>
          <a:lstStyle>
            <a:lvl1pPr defTabSz="771679">
              <a:defRPr sz="1000" i="1"/>
            </a:lvl1pPr>
          </a:lstStyle>
          <a:p>
            <a:endParaRPr lang="th-TH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55224" y="16028"/>
            <a:ext cx="4306609" cy="307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12" tIns="0" rIns="19212" bIns="0" numCol="1" anchor="t" anchorCtr="0" compatLnSpc="1">
            <a:prstTxWarp prst="textNoShape">
              <a:avLst/>
            </a:prstTxWarp>
          </a:bodyPr>
          <a:lstStyle>
            <a:lvl1pPr algn="r" defTabSz="771679">
              <a:defRPr sz="1000" i="1"/>
            </a:lvl1pPr>
          </a:lstStyle>
          <a:p>
            <a:endParaRPr lang="th-TH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0" y="485775"/>
            <a:ext cx="1797050" cy="2598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8616" y="3244163"/>
            <a:ext cx="7227808" cy="3075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58" tIns="46429" rIns="92858" bIns="46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6795" y="6472296"/>
            <a:ext cx="4306610" cy="307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12" tIns="0" rIns="19212" bIns="0" numCol="1" anchor="b" anchorCtr="0" compatLnSpc="1">
            <a:prstTxWarp prst="textNoShape">
              <a:avLst/>
            </a:prstTxWarp>
          </a:bodyPr>
          <a:lstStyle>
            <a:lvl1pPr defTabSz="771679">
              <a:defRPr sz="1000" i="1"/>
            </a:lvl1pPr>
          </a:lstStyle>
          <a:p>
            <a:endParaRPr lang="th-TH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55224" y="6472296"/>
            <a:ext cx="4306609" cy="307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12" tIns="0" rIns="19212" bIns="0" numCol="1" anchor="b" anchorCtr="0" compatLnSpc="1">
            <a:prstTxWarp prst="textNoShape">
              <a:avLst/>
            </a:prstTxWarp>
          </a:bodyPr>
          <a:lstStyle>
            <a:lvl1pPr algn="r" defTabSz="771679">
              <a:defRPr sz="1000" i="1"/>
            </a:lvl1pPr>
          </a:lstStyle>
          <a:p>
            <a:fld id="{A9D96C37-043D-4AD4-9E67-486C79B917C9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0663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51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1pPr>
    <a:lvl2pPr marL="457200" algn="l" defTabSz="7651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2pPr>
    <a:lvl3pPr marL="915988" algn="l" defTabSz="7651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3pPr>
    <a:lvl4pPr marL="1373188" algn="l" defTabSz="7651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4pPr>
    <a:lvl5pPr marL="1831975" algn="l" defTabSz="7651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diaUPC" pitchFamily="34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DE0C0-D97C-4BA4-88CE-FFF9D0C2DD99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513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B7648-BA99-448A-8397-BB3629A34BBC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495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79475"/>
            <a:ext cx="1457325" cy="792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79475"/>
            <a:ext cx="4219575" cy="792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D8347-58D6-4C97-A6B5-CEB9E7E9BC83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263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D61FD-3816-491B-9A06-FD44309211E2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965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271E3-6A7E-479F-BC67-78B9C67C3F42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861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860675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860675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E9C5C-D41E-45EA-965C-7560B8E06D7C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12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2903F-B788-4972-8828-DDE7792CF8DA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010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177E4-BC7D-416D-B9C0-AF7EDD2F85AB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111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12F99-3EE9-4859-968C-BAADBE85F591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288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37926-1B34-4E33-8330-F8EE01380B8A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862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EC899-76DE-43B7-9280-99290D2C99BC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3565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4450" rIns="92075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0675"/>
            <a:ext cx="58293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4450" rIns="92075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4450" rIns="92075" bIns="44450" numCol="1" anchor="ctr" anchorCtr="0" compatLnSpc="1">
            <a:prstTxWarp prst="textNoShape">
              <a:avLst/>
            </a:prstTxWarp>
          </a:bodyPr>
          <a:lstStyle>
            <a:lvl1pPr defTabSz="760413">
              <a:defRPr sz="1400"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4450" rIns="92075" bIns="44450" numCol="1" anchor="ctr" anchorCtr="0" compatLnSpc="1">
            <a:prstTxWarp prst="textNoShape">
              <a:avLst/>
            </a:prstTxWarp>
          </a:bodyPr>
          <a:lstStyle>
            <a:lvl1pPr algn="ctr" defTabSz="760413">
              <a:defRPr sz="1400"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4450" rIns="92075" bIns="44450" numCol="1" anchor="ctr" anchorCtr="0" compatLnSpc="1">
            <a:prstTxWarp prst="textNoShape">
              <a:avLst/>
            </a:prstTxWarp>
          </a:bodyPr>
          <a:lstStyle>
            <a:lvl1pPr algn="r" defTabSz="760413">
              <a:defRPr sz="1400">
                <a:latin typeface="+mn-lt"/>
              </a:defRPr>
            </a:lvl1pPr>
          </a:lstStyle>
          <a:p>
            <a:fld id="{908EB049-4ACF-4B25-9DC8-D2CD2F228D8C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2pPr>
      <a:lvl3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3pPr>
      <a:lvl4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4pPr>
      <a:lvl5pPr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5pPr>
      <a:lvl6pPr marL="457200"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6pPr>
      <a:lvl7pPr marL="914400"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7pPr>
      <a:lvl8pPr marL="1371600"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8pPr>
      <a:lvl9pPr marL="1828800" algn="ctr" defTabSz="7604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CordiaUPC" pitchFamily="34" charset="-34"/>
        </a:defRPr>
      </a:lvl9pPr>
    </p:titleStyle>
    <p:bodyStyle>
      <a:lvl1pPr marL="342900" indent="-3429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041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00200" indent="-228600" algn="l" defTabSz="7604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04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97211" y="1272453"/>
            <a:ext cx="5344791" cy="371733"/>
          </a:xfrm>
          <a:prstGeom prst="flowChartAlternateProcess">
            <a:avLst/>
          </a:prstGeom>
          <a:solidFill>
            <a:schemeClr val="bg1"/>
          </a:solidFill>
          <a:ln w="25400">
            <a:solidFill>
              <a:schemeClr val="tx1"/>
            </a:solidFill>
            <a:headEnd/>
            <a:tailEnd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6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itchFamily="34" charset="-34"/>
              </a:rPr>
              <a:t>หัวหน้าโครงการ</a:t>
            </a:r>
            <a:r>
              <a:rPr lang="th-TH" sz="1600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จัดทำข้อเสนอ</a:t>
            </a:r>
            <a:r>
              <a:rPr lang="th-TH" sz="1600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โครงการวิจัยตาม</a:t>
            </a:r>
            <a:r>
              <a:rPr lang="th-TH" sz="1600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แบบของ</a:t>
            </a:r>
            <a:r>
              <a:rPr lang="th-TH" sz="1600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หน่วยงานภายนอกที่จะเสนอขอทุนวิจัย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337258" y="1962003"/>
            <a:ext cx="6264695" cy="566822"/>
          </a:xfrm>
          <a:prstGeom prst="rect">
            <a:avLst/>
          </a:prstGeom>
          <a:noFill/>
          <a:ln w="19050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550" dirty="0" smtClean="0">
                <a:latin typeface="TH SarabunPSK" panose="020B0500040200020003" pitchFamily="34" charset="-34"/>
                <a:cs typeface="TH SarabunPSK" pitchFamily="34" charset="-34"/>
              </a:rPr>
              <a:t>ในข้อเสนอโครงการ </a:t>
            </a:r>
            <a:r>
              <a:rPr lang="th-TH" sz="155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หัวหน้าโครงการต้องระบุ</a:t>
            </a:r>
            <a:r>
              <a:rPr lang="th-TH" sz="1550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55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ค่าความเข้มแข็ง </a:t>
            </a:r>
            <a:r>
              <a:rPr lang="th-TH" sz="1550" dirty="0" smtClean="0">
                <a:latin typeface="TH SarabunPSK" pitchFamily="34" charset="-34"/>
                <a:cs typeface="TH SarabunPSK" pitchFamily="34" charset="-34"/>
              </a:rPr>
              <a:t>ไม่น้อยกว่าร้อยละ </a:t>
            </a:r>
            <a:r>
              <a:rPr lang="th-TH" sz="155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1550" dirty="0" smtClean="0">
                <a:latin typeface="TH SarabunPSK" pitchFamily="34" charset="-34"/>
                <a:cs typeface="TH SarabunPSK" pitchFamily="34" charset="-34"/>
              </a:rPr>
              <a:t>ของเงินอุดหนุนในส่วนค่าใช้จ่ายดำเนินการ หรือตามที่เงื่อนไขของแหล่งทุนภายนอกกำหนด (โดยให้แนบเอกสารเงื่อนไขของแหล่งทุนที่ระบุว่าต้องสมทบ)</a:t>
            </a:r>
          </a:p>
        </p:txBody>
      </p:sp>
      <p:sp>
        <p:nvSpPr>
          <p:cNvPr id="4150" name="Rectangle 54"/>
          <p:cNvSpPr>
            <a:spLocks noChangeArrowheads="1"/>
          </p:cNvSpPr>
          <p:nvPr/>
        </p:nvSpPr>
        <p:spPr bwMode="auto">
          <a:xfrm>
            <a:off x="4693095" y="3605586"/>
            <a:ext cx="1374839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>
                <a:latin typeface="TH SarabunPSK" pitchFamily="34" charset="-34"/>
                <a:cs typeface="TH SarabunPSK" pitchFamily="34" charset="-34"/>
              </a:rPr>
              <a:t>ส่งหัวหน้า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โครงการแก้ไข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" name="Straight Arrow Connector 2"/>
          <p:cNvCxnSpPr>
            <a:stCxn id="4099" idx="2"/>
            <a:endCxn id="4108" idx="0"/>
          </p:cNvCxnSpPr>
          <p:nvPr/>
        </p:nvCxnSpPr>
        <p:spPr bwMode="auto">
          <a:xfrm flipH="1">
            <a:off x="3469606" y="1644186"/>
            <a:ext cx="1" cy="317817"/>
          </a:xfrm>
          <a:prstGeom prst="straightConnector1">
            <a:avLst/>
          </a:prstGeom>
          <a:ln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54"/>
          <p:cNvSpPr>
            <a:spLocks noChangeArrowheads="1"/>
          </p:cNvSpPr>
          <p:nvPr/>
        </p:nvSpPr>
        <p:spPr bwMode="auto">
          <a:xfrm>
            <a:off x="4542401" y="4695455"/>
            <a:ext cx="1104222" cy="337681"/>
          </a:xfrm>
          <a:prstGeom prst="flowChartAlternateProcess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/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สิ้นสุดกระบวนการ</a:t>
            </a:r>
            <a:endParaRPr lang="en-US" sz="1400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0" name="Rectangle 31"/>
          <p:cNvSpPr>
            <a:spLocks noChangeArrowheads="1"/>
          </p:cNvSpPr>
          <p:nvPr/>
        </p:nvSpPr>
        <p:spPr bwMode="auto">
          <a:xfrm>
            <a:off x="3220103" y="3957810"/>
            <a:ext cx="840893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ความเห็นอื่น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3" name="Rectangle 31"/>
          <p:cNvSpPr>
            <a:spLocks noChangeArrowheads="1"/>
          </p:cNvSpPr>
          <p:nvPr/>
        </p:nvSpPr>
        <p:spPr bwMode="auto">
          <a:xfrm>
            <a:off x="4731131" y="4180825"/>
            <a:ext cx="1336803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ขอเอกสารเพิ่มเติม/อื่นๆ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05" name="Straight Arrow Connector 104"/>
          <p:cNvCxnSpPr>
            <a:stCxn id="103" idx="0"/>
            <a:endCxn id="4150" idx="2"/>
          </p:cNvCxnSpPr>
          <p:nvPr/>
        </p:nvCxnSpPr>
        <p:spPr bwMode="auto">
          <a:xfrm flipH="1" flipV="1">
            <a:off x="5380515" y="3910798"/>
            <a:ext cx="19018" cy="270027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Elbow Connector 107"/>
          <p:cNvCxnSpPr>
            <a:stCxn id="4150" idx="0"/>
            <a:endCxn id="183" idx="3"/>
          </p:cNvCxnSpPr>
          <p:nvPr/>
        </p:nvCxnSpPr>
        <p:spPr bwMode="auto">
          <a:xfrm rot="16200000" flipV="1">
            <a:off x="4947340" y="3172411"/>
            <a:ext cx="457094" cy="409256"/>
          </a:xfrm>
          <a:prstGeom prst="bentConnector2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9" name="Rectangle 12"/>
          <p:cNvSpPr>
            <a:spLocks noChangeArrowheads="1"/>
          </p:cNvSpPr>
          <p:nvPr/>
        </p:nvSpPr>
        <p:spPr bwMode="auto">
          <a:xfrm>
            <a:off x="1395974" y="7771796"/>
            <a:ext cx="3487989" cy="33598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550" b="1" dirty="0">
                <a:latin typeface="TH SarabunPSK" pitchFamily="34" charset="-34"/>
                <a:cs typeface="TH SarabunPSK" pitchFamily="34" charset="-34"/>
              </a:rPr>
              <a:t>สำนักวิชา </a:t>
            </a:r>
            <a:r>
              <a:rPr lang="th-TH" sz="1550" dirty="0">
                <a:latin typeface="TH SarabunPSK" pitchFamily="34" charset="-34"/>
                <a:cs typeface="TH SarabunPSK" pitchFamily="34" charset="-34"/>
              </a:rPr>
              <a:t>ส่งข้อเสนอโครงการวิจัยไป</a:t>
            </a:r>
            <a:r>
              <a:rPr lang="th-TH" sz="1550" dirty="0" smtClean="0">
                <a:latin typeface="TH SarabunPSK" pitchFamily="34" charset="-34"/>
                <a:cs typeface="TH SarabunPSK" pitchFamily="34" charset="-34"/>
              </a:rPr>
              <a:t>ยังแหล่งทุนภายนอก</a:t>
            </a:r>
            <a:endParaRPr lang="en-US" sz="155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2" name="Rectangle 54"/>
          <p:cNvSpPr>
            <a:spLocks noChangeArrowheads="1"/>
          </p:cNvSpPr>
          <p:nvPr/>
        </p:nvSpPr>
        <p:spPr bwMode="auto">
          <a:xfrm>
            <a:off x="5307240" y="7865558"/>
            <a:ext cx="1133167" cy="337681"/>
          </a:xfrm>
          <a:prstGeom prst="flowChartAlternateProcess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/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สิ้นสุดกระบวนการ</a:t>
            </a:r>
            <a:endParaRPr lang="en-US" sz="1400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4215" name="Straight Arrow Connector 4214"/>
          <p:cNvCxnSpPr>
            <a:stCxn id="259" idx="2"/>
            <a:endCxn id="449" idx="0"/>
          </p:cNvCxnSpPr>
          <p:nvPr/>
        </p:nvCxnSpPr>
        <p:spPr bwMode="auto">
          <a:xfrm flipH="1">
            <a:off x="3139968" y="8107785"/>
            <a:ext cx="1" cy="293212"/>
          </a:xfrm>
          <a:prstGeom prst="straightConnector1">
            <a:avLst/>
          </a:prstGeom>
          <a:ln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Rectangle 31"/>
          <p:cNvSpPr>
            <a:spLocks noChangeArrowheads="1"/>
          </p:cNvSpPr>
          <p:nvPr/>
        </p:nvSpPr>
        <p:spPr bwMode="auto">
          <a:xfrm>
            <a:off x="1462889" y="3871460"/>
            <a:ext cx="903899" cy="508344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2000">
              <a:lnSpc>
                <a:spcPct val="85000"/>
              </a:lnSpc>
            </a:pPr>
            <a:r>
              <a:rPr lang="th-TH" sz="1550" dirty="0" smtClean="0">
                <a:latin typeface="TH SarabunPSK" panose="020B0500040200020003" pitchFamily="34" charset="-34"/>
                <a:cs typeface="TH SarabunPSK" pitchFamily="34" charset="-34"/>
              </a:rPr>
              <a:t>เป็นไป</a:t>
            </a:r>
            <a:r>
              <a:rPr lang="th-TH" sz="1550" dirty="0">
                <a:latin typeface="TH SarabunPSK" pitchFamily="34" charset="-34"/>
                <a:cs typeface="TH SarabunPSK" pitchFamily="34" charset="-34"/>
              </a:rPr>
              <a:t>ตาม</a:t>
            </a:r>
          </a:p>
          <a:p>
            <a:pPr algn="ctr" defTabSz="762000">
              <a:lnSpc>
                <a:spcPct val="85000"/>
              </a:lnSpc>
            </a:pPr>
            <a:r>
              <a:rPr lang="th-TH" sz="1550" dirty="0" smtClean="0">
                <a:latin typeface="TH SarabunPSK" pitchFamily="34" charset="-34"/>
                <a:cs typeface="TH SarabunPSK" pitchFamily="34" charset="-34"/>
              </a:rPr>
              <a:t>ระเบียบฯ </a:t>
            </a:r>
            <a:endParaRPr lang="th-TH" sz="155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3" name="Rectangle 31"/>
          <p:cNvSpPr>
            <a:spLocks noChangeArrowheads="1"/>
          </p:cNvSpPr>
          <p:nvPr/>
        </p:nvSpPr>
        <p:spPr bwMode="auto">
          <a:xfrm>
            <a:off x="3151799" y="4645583"/>
            <a:ext cx="946235" cy="464101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2000">
              <a:lnSpc>
                <a:spcPct val="85000"/>
              </a:lnSpc>
            </a:pPr>
            <a:r>
              <a:rPr lang="th-TH" sz="1400" dirty="0">
                <a:latin typeface="TH SarabunPSK" panose="020B0500040200020003" pitchFamily="34" charset="-34"/>
                <a:cs typeface="TH SarabunPSK" pitchFamily="34" charset="-34"/>
              </a:rPr>
              <a:t>ไม่เป็นไปตาม</a:t>
            </a:r>
          </a:p>
          <a:p>
            <a:pPr algn="ctr" defTabSz="762000">
              <a:lnSpc>
                <a:spcPct val="85000"/>
              </a:lnSpc>
            </a:pP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ระเบียบฯ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4118" name="Straight Arrow Connector 4117"/>
          <p:cNvCxnSpPr>
            <a:stCxn id="133" idx="3"/>
            <a:endCxn id="61" idx="1"/>
          </p:cNvCxnSpPr>
          <p:nvPr/>
        </p:nvCxnSpPr>
        <p:spPr bwMode="auto">
          <a:xfrm flipV="1">
            <a:off x="4098034" y="4864296"/>
            <a:ext cx="444367" cy="13338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Rectangle 12"/>
          <p:cNvSpPr>
            <a:spLocks noChangeArrowheads="1"/>
          </p:cNvSpPr>
          <p:nvPr/>
        </p:nvSpPr>
        <p:spPr bwMode="auto">
          <a:xfrm>
            <a:off x="1967951" y="2857386"/>
            <a:ext cx="3003308" cy="58221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55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สาขาวิชา</a:t>
            </a:r>
            <a:r>
              <a:rPr lang="th-TH" sz="155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550" dirty="0" smtClean="0">
                <a:latin typeface="TH SarabunPSK" pitchFamily="34" charset="-34"/>
                <a:cs typeface="TH SarabunPSK" pitchFamily="34" charset="-34"/>
              </a:rPr>
              <a:t>ที่หัวหน้าโครงการสังกัด พิจารณาโครงการวิจัย เป็นไปตาม</a:t>
            </a:r>
            <a:r>
              <a:rPr lang="th-TH" sz="155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ระเบียบฯ ทุนวิจัยภายนอก </a:t>
            </a:r>
            <a:endParaRPr lang="en-US" sz="155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4136" name="Straight Arrow Connector 4135"/>
          <p:cNvCxnSpPr>
            <a:stCxn id="4108" idx="2"/>
            <a:endCxn id="183" idx="0"/>
          </p:cNvCxnSpPr>
          <p:nvPr/>
        </p:nvCxnSpPr>
        <p:spPr bwMode="auto">
          <a:xfrm flipH="1">
            <a:off x="3469605" y="2528825"/>
            <a:ext cx="1" cy="328561"/>
          </a:xfrm>
          <a:prstGeom prst="straightConnector1">
            <a:avLst/>
          </a:prstGeom>
          <a:ln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90" idx="2"/>
            <a:endCxn id="133" idx="0"/>
          </p:cNvCxnSpPr>
          <p:nvPr/>
        </p:nvCxnSpPr>
        <p:spPr bwMode="auto">
          <a:xfrm flipH="1">
            <a:off x="3624917" y="4263022"/>
            <a:ext cx="15633" cy="382561"/>
          </a:xfrm>
          <a:prstGeom prst="straightConnector1">
            <a:avLst/>
          </a:prstGeom>
          <a:ln w="3175">
            <a:headEnd type="none" w="sm" len="sm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6" name="Rectangle 3"/>
          <p:cNvSpPr>
            <a:spLocks noChangeArrowheads="1"/>
          </p:cNvSpPr>
          <p:nvPr/>
        </p:nvSpPr>
        <p:spPr bwMode="auto">
          <a:xfrm>
            <a:off x="1767505" y="5280129"/>
            <a:ext cx="2258281" cy="520655"/>
          </a:xfrm>
          <a:prstGeom prst="rect">
            <a:avLst/>
          </a:prstGeom>
          <a:ln w="12700">
            <a:prstDash val="sysDash"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itchFamily="34" charset="-34"/>
              </a:rPr>
              <a:t>กรณีขอ</a:t>
            </a:r>
            <a:r>
              <a:rPr lang="th-TH" sz="1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เงิน</a:t>
            </a:r>
            <a:r>
              <a:rPr lang="th-TH" sz="1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สมทบ 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สำนัก</a:t>
            </a:r>
            <a:r>
              <a:rPr lang="th-TH" sz="14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วิชา </a:t>
            </a:r>
            <a:r>
              <a:rPr lang="th-TH" sz="1400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ส่งเอกสารขอเงินสมทบไป</a:t>
            </a:r>
            <a:r>
              <a:rPr lang="th-TH" sz="1400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ยัง</a:t>
            </a:r>
            <a:r>
              <a:rPr lang="th-TH" sz="1400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สถาบันวิจัย</a:t>
            </a:r>
            <a:r>
              <a:rPr lang="th-TH" sz="1400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ฯ</a:t>
            </a:r>
            <a:endParaRPr lang="th-TH" sz="1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4213" name="Elbow Connector 4212"/>
          <p:cNvCxnSpPr>
            <a:stCxn id="183" idx="2"/>
            <a:endCxn id="132" idx="0"/>
          </p:cNvCxnSpPr>
          <p:nvPr/>
        </p:nvCxnSpPr>
        <p:spPr bwMode="auto">
          <a:xfrm rot="5400000">
            <a:off x="2476291" y="2878145"/>
            <a:ext cx="431863" cy="1554766"/>
          </a:xfrm>
          <a:prstGeom prst="bentConnector3">
            <a:avLst>
              <a:gd name="adj1" fmla="val 50000"/>
            </a:avLst>
          </a:prstGeom>
          <a:ln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16" name="Straight Arrow Connector 4215"/>
          <p:cNvCxnSpPr>
            <a:stCxn id="132" idx="3"/>
            <a:endCxn id="90" idx="1"/>
          </p:cNvCxnSpPr>
          <p:nvPr/>
        </p:nvCxnSpPr>
        <p:spPr bwMode="auto">
          <a:xfrm flipV="1">
            <a:off x="2366788" y="4110416"/>
            <a:ext cx="853315" cy="15216"/>
          </a:xfrm>
          <a:prstGeom prst="straightConnector1">
            <a:avLst/>
          </a:prstGeom>
          <a:ln w="3175">
            <a:headEnd type="none" w="sm" len="sm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Elbow Connector 160"/>
          <p:cNvCxnSpPr>
            <a:stCxn id="90" idx="3"/>
            <a:endCxn id="103" idx="1"/>
          </p:cNvCxnSpPr>
          <p:nvPr/>
        </p:nvCxnSpPr>
        <p:spPr bwMode="auto">
          <a:xfrm>
            <a:off x="4060996" y="4110416"/>
            <a:ext cx="670135" cy="223015"/>
          </a:xfrm>
          <a:prstGeom prst="bentConnector3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7" name="Flowchart: Off-page Connector 136"/>
          <p:cNvSpPr/>
          <p:nvPr/>
        </p:nvSpPr>
        <p:spPr bwMode="auto">
          <a:xfrm>
            <a:off x="2932540" y="9295108"/>
            <a:ext cx="438517" cy="386144"/>
          </a:xfrm>
          <a:prstGeom prst="flowChartOffpageConnector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</a:p>
        </p:txBody>
      </p:sp>
      <p:cxnSp>
        <p:nvCxnSpPr>
          <p:cNvPr id="66" name="Elbow Connector 65"/>
          <p:cNvCxnSpPr>
            <a:stCxn id="122" idx="2"/>
            <a:endCxn id="259" idx="1"/>
          </p:cNvCxnSpPr>
          <p:nvPr/>
        </p:nvCxnSpPr>
        <p:spPr bwMode="auto">
          <a:xfrm rot="16200000" flipH="1">
            <a:off x="277845" y="6821662"/>
            <a:ext cx="2077452" cy="158806"/>
          </a:xfrm>
          <a:prstGeom prst="bentConnector2">
            <a:avLst/>
          </a:prstGeom>
          <a:ln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ound Same Side Corner Rectangle 6"/>
          <p:cNvSpPr/>
          <p:nvPr/>
        </p:nvSpPr>
        <p:spPr bwMode="auto">
          <a:xfrm>
            <a:off x="1767506" y="389921"/>
            <a:ext cx="3476393" cy="444860"/>
          </a:xfrm>
          <a:prstGeom prst="round2SameRect">
            <a:avLst/>
          </a:prstGeom>
          <a:solidFill>
            <a:srgbClr val="FFFF00"/>
          </a:solidFill>
          <a:ln w="25400" cap="flat" cmpd="thickThin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 err="1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ขั้นตอน</a:t>
            </a:r>
            <a:r>
              <a:rPr lang="th-TH" sz="2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การขอทุนวิจัย</a:t>
            </a:r>
            <a:r>
              <a:rPr lang="th-TH" sz="2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จากแหล่งทุน</a:t>
            </a:r>
            <a:r>
              <a:rPr lang="th-TH" sz="20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ภายนอก</a:t>
            </a:r>
            <a:endParaRPr kumimoji="0" lang="th-TH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9" name="Rectangle 3"/>
          <p:cNvSpPr>
            <a:spLocks noChangeArrowheads="1"/>
          </p:cNvSpPr>
          <p:nvPr/>
        </p:nvSpPr>
        <p:spPr bwMode="auto">
          <a:xfrm>
            <a:off x="4535480" y="5282679"/>
            <a:ext cx="1554210" cy="520655"/>
          </a:xfrm>
          <a:prstGeom prst="rect">
            <a:avLst/>
          </a:prstGeom>
          <a:ln w="12700">
            <a:prstDash val="sysDot"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itchFamily="34" charset="-34"/>
              </a:rPr>
              <a:t>สถาบันวิจัยฯ </a:t>
            </a:r>
            <a:r>
              <a:rPr lang="th-TH" sz="1400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ตรวจสอบตาม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ระเบียบฯ เงินสมทบ</a:t>
            </a:r>
            <a:endParaRPr lang="th-TH" sz="14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7" name="Rectangle 3"/>
          <p:cNvSpPr>
            <a:spLocks noChangeArrowheads="1"/>
          </p:cNvSpPr>
          <p:nvPr/>
        </p:nvSpPr>
        <p:spPr bwMode="auto">
          <a:xfrm>
            <a:off x="2523752" y="6140620"/>
            <a:ext cx="4075192" cy="606291"/>
          </a:xfrm>
          <a:prstGeom prst="flowChartDecision">
            <a:avLst/>
          </a:prstGeom>
          <a:ln w="12700">
            <a:prstDash val="sysDash"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itchFamily="34" charset="-34"/>
              </a:rPr>
              <a:t>อนุกรรมการฯ </a:t>
            </a:r>
            <a:r>
              <a:rPr lang="th-TH" sz="1400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พิจารณา 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เห็นชอบสมทบ</a:t>
            </a:r>
            <a:endParaRPr lang="th-TH" sz="14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2" name="Rectangle 3"/>
          <p:cNvSpPr>
            <a:spLocks noChangeArrowheads="1"/>
          </p:cNvSpPr>
          <p:nvPr/>
        </p:nvSpPr>
        <p:spPr bwMode="auto">
          <a:xfrm>
            <a:off x="830260" y="5280128"/>
            <a:ext cx="813816" cy="582211"/>
          </a:xfrm>
          <a:prstGeom prst="rect">
            <a:avLst/>
          </a:prstGeom>
          <a:ln w="19050"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55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itchFamily="34" charset="-34"/>
              </a:rPr>
              <a:t>กรณีไม่มีเงินสมทบ</a:t>
            </a:r>
            <a:endParaRPr lang="th-TH" sz="155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70" name="Straight Arrow Connector 169"/>
          <p:cNvCxnSpPr>
            <a:stCxn id="316" idx="3"/>
            <a:endCxn id="109" idx="1"/>
          </p:cNvCxnSpPr>
          <p:nvPr/>
        </p:nvCxnSpPr>
        <p:spPr bwMode="auto">
          <a:xfrm>
            <a:off x="4025786" y="5540457"/>
            <a:ext cx="509694" cy="2550"/>
          </a:xfrm>
          <a:prstGeom prst="straightConnector1">
            <a:avLst/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Elbow Connector 244"/>
          <p:cNvCxnSpPr>
            <a:stCxn id="132" idx="2"/>
            <a:endCxn id="122" idx="0"/>
          </p:cNvCxnSpPr>
          <p:nvPr/>
        </p:nvCxnSpPr>
        <p:spPr bwMode="auto">
          <a:xfrm rot="5400000">
            <a:off x="1125842" y="4491131"/>
            <a:ext cx="900324" cy="677671"/>
          </a:xfrm>
          <a:prstGeom prst="bentConnector3">
            <a:avLst>
              <a:gd name="adj1" fmla="val 50000"/>
            </a:avLst>
          </a:prstGeom>
          <a:ln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Elbow Connector 245"/>
          <p:cNvCxnSpPr>
            <a:stCxn id="132" idx="2"/>
            <a:endCxn id="316" idx="0"/>
          </p:cNvCxnSpPr>
          <p:nvPr/>
        </p:nvCxnSpPr>
        <p:spPr bwMode="auto">
          <a:xfrm rot="16200000" flipH="1">
            <a:off x="1955580" y="4339062"/>
            <a:ext cx="900325" cy="981807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2" name="Elbow Connector 321"/>
          <p:cNvCxnSpPr>
            <a:stCxn id="117" idx="1"/>
            <a:endCxn id="259" idx="0"/>
          </p:cNvCxnSpPr>
          <p:nvPr/>
        </p:nvCxnSpPr>
        <p:spPr bwMode="auto">
          <a:xfrm rot="10800000" flipH="1" flipV="1">
            <a:off x="2523751" y="6443766"/>
            <a:ext cx="616217" cy="1328030"/>
          </a:xfrm>
          <a:prstGeom prst="bentConnector4">
            <a:avLst>
              <a:gd name="adj1" fmla="val -37097"/>
              <a:gd name="adj2" fmla="val 61413"/>
            </a:avLst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3" name="Rectangle 31"/>
          <p:cNvSpPr>
            <a:spLocks noChangeArrowheads="1"/>
          </p:cNvSpPr>
          <p:nvPr/>
        </p:nvSpPr>
        <p:spPr bwMode="auto">
          <a:xfrm>
            <a:off x="3859977" y="6629652"/>
            <a:ext cx="493716" cy="305212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en-US" sz="1400" dirty="0" smtClean="0">
                <a:latin typeface="TH SarabunPSK" panose="020B0500040200020003" pitchFamily="34" charset="-34"/>
                <a:cs typeface="TH SarabunPSK" pitchFamily="34" charset="-34"/>
              </a:rPr>
              <a:t>Yes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24" name="Rectangle 31"/>
          <p:cNvSpPr>
            <a:spLocks noChangeArrowheads="1"/>
          </p:cNvSpPr>
          <p:nvPr/>
        </p:nvSpPr>
        <p:spPr bwMode="auto">
          <a:xfrm>
            <a:off x="4561876" y="6687132"/>
            <a:ext cx="493716" cy="305212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en-US" sz="1400" dirty="0" smtClean="0">
                <a:latin typeface="TH SarabunPSK" panose="020B0500040200020003" pitchFamily="34" charset="-34"/>
                <a:cs typeface="TH SarabunPSK" pitchFamily="34" charset="-34"/>
              </a:rPr>
              <a:t>No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25" name="Rectangle 54"/>
          <p:cNvSpPr>
            <a:spLocks noChangeArrowheads="1"/>
          </p:cNvSpPr>
          <p:nvPr/>
        </p:nvSpPr>
        <p:spPr bwMode="auto">
          <a:xfrm>
            <a:off x="3418501" y="7138023"/>
            <a:ext cx="1214570" cy="305212"/>
          </a:xfrm>
          <a:prstGeom prst="rect">
            <a:avLst/>
          </a:prstGeom>
          <a:ln w="12700">
            <a:prstDash val="sysDot"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ส่งขอทุนโดยไม่สมทบ</a:t>
            </a:r>
            <a:endParaRPr lang="en-US" sz="1400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27" name="Elbow Connector 326"/>
          <p:cNvCxnSpPr>
            <a:stCxn id="117" idx="2"/>
            <a:endCxn id="325" idx="0"/>
          </p:cNvCxnSpPr>
          <p:nvPr/>
        </p:nvCxnSpPr>
        <p:spPr bwMode="auto">
          <a:xfrm rot="5400000">
            <a:off x="4098011" y="6674686"/>
            <a:ext cx="391112" cy="535562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8" name="Elbow Connector 327"/>
          <p:cNvCxnSpPr>
            <a:stCxn id="325" idx="3"/>
            <a:endCxn id="259" idx="3"/>
          </p:cNvCxnSpPr>
          <p:nvPr/>
        </p:nvCxnSpPr>
        <p:spPr bwMode="auto">
          <a:xfrm>
            <a:off x="4633071" y="7290629"/>
            <a:ext cx="250892" cy="649162"/>
          </a:xfrm>
          <a:prstGeom prst="bentConnector3">
            <a:avLst>
              <a:gd name="adj1" fmla="val 191115"/>
            </a:avLst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4" name="Rectangle 54"/>
          <p:cNvSpPr>
            <a:spLocks noChangeArrowheads="1"/>
          </p:cNvSpPr>
          <p:nvPr/>
        </p:nvSpPr>
        <p:spPr bwMode="auto">
          <a:xfrm>
            <a:off x="5243899" y="7123459"/>
            <a:ext cx="1214570" cy="337681"/>
          </a:xfrm>
          <a:prstGeom prst="roundRect">
            <a:avLst/>
          </a:prstGeom>
          <a:ln w="12700">
            <a:prstDash val="sysDot"/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ยกเลิกการขอทุน</a:t>
            </a:r>
            <a:endParaRPr lang="en-US" sz="1400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35" name="Elbow Connector 334"/>
          <p:cNvCxnSpPr>
            <a:stCxn id="117" idx="2"/>
            <a:endCxn id="334" idx="0"/>
          </p:cNvCxnSpPr>
          <p:nvPr/>
        </p:nvCxnSpPr>
        <p:spPr bwMode="auto">
          <a:xfrm rot="16200000" flipH="1">
            <a:off x="5017992" y="6290267"/>
            <a:ext cx="376548" cy="1289836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6" name="Straight Arrow Connector 345"/>
          <p:cNvCxnSpPr>
            <a:stCxn id="334" idx="2"/>
            <a:endCxn id="262" idx="0"/>
          </p:cNvCxnSpPr>
          <p:nvPr/>
        </p:nvCxnSpPr>
        <p:spPr bwMode="auto">
          <a:xfrm>
            <a:off x="5851184" y="7461140"/>
            <a:ext cx="22640" cy="404418"/>
          </a:xfrm>
          <a:prstGeom prst="straightConnector1">
            <a:avLst/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9" name="Rectangle 30"/>
          <p:cNvSpPr>
            <a:spLocks noChangeArrowheads="1"/>
          </p:cNvSpPr>
          <p:nvPr/>
        </p:nvSpPr>
        <p:spPr bwMode="auto">
          <a:xfrm>
            <a:off x="814459" y="8400997"/>
            <a:ext cx="4651018" cy="652145"/>
          </a:xfrm>
          <a:prstGeom prst="flowChartDecision">
            <a:avLst/>
          </a:prstGeom>
          <a:solidFill>
            <a:schemeClr val="bg1"/>
          </a:solidFill>
          <a:ln w="19050">
            <a:solidFill>
              <a:srgbClr val="C00000"/>
            </a:solidFill>
            <a:headEnd/>
            <a:tailEnd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55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แหล่ง</a:t>
            </a:r>
            <a:r>
              <a:rPr lang="th-TH" sz="155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ทุน </a:t>
            </a:r>
            <a:r>
              <a:rPr lang="th-TH" sz="155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พิจารณาอนุมัติ </a:t>
            </a:r>
            <a:r>
              <a:rPr lang="th-TH" sz="155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ทุนวิจัย</a:t>
            </a:r>
            <a:endParaRPr lang="en-US" sz="155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51" name="Rectangle 15"/>
          <p:cNvSpPr>
            <a:spLocks noChangeArrowheads="1"/>
          </p:cNvSpPr>
          <p:nvPr/>
        </p:nvSpPr>
        <p:spPr bwMode="auto">
          <a:xfrm>
            <a:off x="2458898" y="9023894"/>
            <a:ext cx="480235" cy="305212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en-US" sz="1400" dirty="0" smtClean="0">
                <a:latin typeface="TH SarabunPSK" panose="020B0500040200020003" pitchFamily="34" charset="-34"/>
                <a:cs typeface="TH SarabunPSK" pitchFamily="34" charset="-34"/>
              </a:rPr>
              <a:t>Yes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52" name="Rectangle 15"/>
          <p:cNvSpPr>
            <a:spLocks noChangeArrowheads="1"/>
          </p:cNvSpPr>
          <p:nvPr/>
        </p:nvSpPr>
        <p:spPr bwMode="auto">
          <a:xfrm>
            <a:off x="5121097" y="8375476"/>
            <a:ext cx="480235" cy="305212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en-US" sz="1400" dirty="0" smtClean="0">
                <a:latin typeface="TH SarabunPSK" panose="020B0500040200020003" pitchFamily="34" charset="-34"/>
                <a:cs typeface="TH SarabunPSK" pitchFamily="34" charset="-34"/>
              </a:rPr>
              <a:t>No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455" name="Straight Arrow Connector 454"/>
          <p:cNvCxnSpPr>
            <a:stCxn id="449" idx="2"/>
            <a:endCxn id="137" idx="0"/>
          </p:cNvCxnSpPr>
          <p:nvPr/>
        </p:nvCxnSpPr>
        <p:spPr bwMode="auto">
          <a:xfrm>
            <a:off x="3139968" y="9053142"/>
            <a:ext cx="11831" cy="241966"/>
          </a:xfrm>
          <a:prstGeom prst="straightConnector1">
            <a:avLst/>
          </a:prstGeom>
          <a:ln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0" name="Elbow Connector 459"/>
          <p:cNvCxnSpPr>
            <a:stCxn id="449" idx="3"/>
            <a:endCxn id="262" idx="2"/>
          </p:cNvCxnSpPr>
          <p:nvPr/>
        </p:nvCxnSpPr>
        <p:spPr bwMode="auto">
          <a:xfrm flipV="1">
            <a:off x="5465477" y="8203239"/>
            <a:ext cx="408347" cy="523831"/>
          </a:xfrm>
          <a:prstGeom prst="bentConnector2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0" name="Rectangle 31"/>
          <p:cNvSpPr>
            <a:spLocks noChangeArrowheads="1"/>
          </p:cNvSpPr>
          <p:nvPr/>
        </p:nvSpPr>
        <p:spPr bwMode="auto">
          <a:xfrm>
            <a:off x="5361215" y="5897359"/>
            <a:ext cx="512482" cy="305212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en-US" sz="1400" dirty="0" smtClean="0">
                <a:latin typeface="TH SarabunPSK" panose="020B0500040200020003" pitchFamily="34" charset="-34"/>
                <a:cs typeface="TH SarabunPSK" pitchFamily="34" charset="-34"/>
              </a:rPr>
              <a:t>Yes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11" name="Elbow Connector 510"/>
          <p:cNvCxnSpPr>
            <a:stCxn id="109" idx="2"/>
            <a:endCxn id="117" idx="0"/>
          </p:cNvCxnSpPr>
          <p:nvPr/>
        </p:nvCxnSpPr>
        <p:spPr bwMode="auto">
          <a:xfrm rot="5400000">
            <a:off x="4768324" y="5596359"/>
            <a:ext cx="337286" cy="751237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3" name="Rectangle 31"/>
          <p:cNvSpPr>
            <a:spLocks noChangeArrowheads="1"/>
          </p:cNvSpPr>
          <p:nvPr/>
        </p:nvSpPr>
        <p:spPr bwMode="auto">
          <a:xfrm>
            <a:off x="2375868" y="6707794"/>
            <a:ext cx="512482" cy="305212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en-US" sz="1400" dirty="0" smtClean="0">
                <a:latin typeface="TH SarabunPSK" panose="020B0500040200020003" pitchFamily="34" charset="-34"/>
                <a:cs typeface="TH SarabunPSK" pitchFamily="34" charset="-34"/>
              </a:rPr>
              <a:t>Yes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84" name="Rectangle 31"/>
          <p:cNvSpPr>
            <a:spLocks noChangeArrowheads="1"/>
          </p:cNvSpPr>
          <p:nvPr/>
        </p:nvSpPr>
        <p:spPr bwMode="auto">
          <a:xfrm>
            <a:off x="5837211" y="4951377"/>
            <a:ext cx="493716" cy="305212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en-US" sz="1400" dirty="0" smtClean="0">
                <a:latin typeface="TH SarabunPSK" panose="020B0500040200020003" pitchFamily="34" charset="-34"/>
                <a:cs typeface="TH SarabunPSK" pitchFamily="34" charset="-34"/>
              </a:rPr>
              <a:t>No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85" name="Elbow Connector 584"/>
          <p:cNvCxnSpPr>
            <a:stCxn id="109" idx="3"/>
            <a:endCxn id="4150" idx="3"/>
          </p:cNvCxnSpPr>
          <p:nvPr/>
        </p:nvCxnSpPr>
        <p:spPr bwMode="auto">
          <a:xfrm flipH="1" flipV="1">
            <a:off x="6067934" y="3758192"/>
            <a:ext cx="21756" cy="1784815"/>
          </a:xfrm>
          <a:prstGeom prst="bentConnector3">
            <a:avLst>
              <a:gd name="adj1" fmla="val -1050745"/>
            </a:avLst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31"/>
          <p:cNvSpPr>
            <a:spLocks noChangeArrowheads="1"/>
          </p:cNvSpPr>
          <p:nvPr/>
        </p:nvSpPr>
        <p:spPr bwMode="auto">
          <a:xfrm>
            <a:off x="1916609" y="4456662"/>
            <a:ext cx="512482" cy="305212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en-US" sz="1400" dirty="0" smtClean="0">
                <a:latin typeface="TH SarabunPSK" panose="020B0500040200020003" pitchFamily="34" charset="-34"/>
                <a:cs typeface="TH SarabunPSK" pitchFamily="34" charset="-34"/>
              </a:rPr>
              <a:t>Yes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9" name="Rectangle 31"/>
          <p:cNvSpPr>
            <a:spLocks noChangeArrowheads="1"/>
          </p:cNvSpPr>
          <p:nvPr/>
        </p:nvSpPr>
        <p:spPr bwMode="auto">
          <a:xfrm>
            <a:off x="3611423" y="4307824"/>
            <a:ext cx="493716" cy="305212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en-US" sz="1400" dirty="0" smtClean="0">
                <a:latin typeface="TH SarabunPSK" panose="020B0500040200020003" pitchFamily="34" charset="-34"/>
                <a:cs typeface="TH SarabunPSK" pitchFamily="34" charset="-34"/>
              </a:rPr>
              <a:t>No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0" name="Rectangle 31"/>
          <p:cNvSpPr>
            <a:spLocks noChangeArrowheads="1"/>
          </p:cNvSpPr>
          <p:nvPr/>
        </p:nvSpPr>
        <p:spPr bwMode="auto">
          <a:xfrm>
            <a:off x="4037881" y="3776798"/>
            <a:ext cx="512482" cy="305212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en-US" sz="1400" dirty="0" smtClean="0">
                <a:latin typeface="TH SarabunPSK" panose="020B0500040200020003" pitchFamily="34" charset="-34"/>
                <a:cs typeface="TH SarabunPSK" pitchFamily="34" charset="-34"/>
              </a:rPr>
              <a:t>Yes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766736" y="697388"/>
            <a:ext cx="2609322" cy="566822"/>
          </a:xfrm>
          <a:prstGeom prst="rect">
            <a:avLst/>
          </a:prstGeom>
          <a:ln w="19050"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550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itchFamily="34" charset="-34"/>
              </a:rPr>
              <a:t>แหล่งทุน</a:t>
            </a:r>
            <a:r>
              <a:rPr lang="th-TH" sz="1550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itchFamily="34" charset="-34"/>
              </a:rPr>
              <a:t>ภายนอก </a:t>
            </a:r>
            <a:r>
              <a:rPr lang="th-TH" sz="155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แจ้ง</a:t>
            </a:r>
            <a:r>
              <a:rPr lang="th-TH" sz="155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ผลการการพิจารณา</a:t>
            </a:r>
            <a:r>
              <a:rPr lang="th-TH" sz="1550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อนุมัติทุนอุดหนุนโครงการวิจัย</a:t>
            </a:r>
            <a:endParaRPr lang="th-TH" sz="155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2228996" y="2524904"/>
            <a:ext cx="2356898" cy="566822"/>
          </a:xfrm>
          <a:prstGeom prst="rect">
            <a:avLst/>
          </a:prstGeom>
          <a:noFill/>
          <a:ln w="25400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55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itchFamily="34" charset="-34"/>
              </a:rPr>
              <a:t>ทำสัญญารับทุน</a:t>
            </a:r>
            <a:r>
              <a:rPr lang="th-TH" sz="155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itchFamily="34" charset="-34"/>
              </a:rPr>
              <a:t>ในนามของมหาวิทยาลัย </a:t>
            </a:r>
            <a:r>
              <a:rPr lang="th-TH" sz="1550" b="1" dirty="0" smtClean="0">
                <a:latin typeface="TH SarabunPSK" panose="020B0500040200020003" pitchFamily="34" charset="-34"/>
                <a:cs typeface="TH SarabunPSK" pitchFamily="34" charset="-34"/>
              </a:rPr>
              <a:t>หรือ</a:t>
            </a:r>
            <a:r>
              <a:rPr lang="th-TH" sz="155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itchFamily="34" charset="-34"/>
              </a:rPr>
              <a:t>ที่มหาวิทยาลัยมอบหมาย</a:t>
            </a:r>
            <a:endParaRPr lang="th-TH" sz="1550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281053" y="3384373"/>
            <a:ext cx="2269417" cy="805349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55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แหล่งทุนภายนอก</a:t>
            </a:r>
            <a:r>
              <a:rPr lang="th-TH" sz="155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โอนเงินวิจัยงวดแรก</a:t>
            </a:r>
            <a:r>
              <a:rPr lang="th-TH" sz="1550" dirty="0" smtClean="0">
                <a:latin typeface="TH SarabunPSK" pitchFamily="34" charset="-34"/>
                <a:cs typeface="TH SarabunPSK" pitchFamily="34" charset="-34"/>
              </a:rPr>
              <a:t>เข้าบัญชี </a:t>
            </a:r>
            <a:r>
              <a:rPr lang="th-TH" sz="1550" dirty="0" err="1" smtClean="0">
                <a:latin typeface="TH SarabunPSK" pitchFamily="34" charset="-34"/>
                <a:cs typeface="TH SarabunPSK" pitchFamily="34" charset="-34"/>
              </a:rPr>
              <a:t>มทส</a:t>
            </a:r>
            <a:r>
              <a:rPr lang="th-TH" sz="1550" dirty="0" smtClean="0">
                <a:latin typeface="TH SarabunPSK" pitchFamily="34" charset="-34"/>
                <a:cs typeface="TH SarabunPSK" pitchFamily="34" charset="-34"/>
              </a:rPr>
              <a:t>. (ส่วนการเงินฯ) หรือบัญชีโครงการ (หัวหน้าโครงการวิจัย)</a:t>
            </a:r>
            <a:endParaRPr lang="en-US" sz="155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4" name="Straight Arrow Connector 13"/>
          <p:cNvCxnSpPr>
            <a:stCxn id="61" idx="2"/>
            <a:endCxn id="6154" idx="0"/>
          </p:cNvCxnSpPr>
          <p:nvPr/>
        </p:nvCxnSpPr>
        <p:spPr bwMode="auto">
          <a:xfrm flipH="1">
            <a:off x="2071397" y="516461"/>
            <a:ext cx="672" cy="180927"/>
          </a:xfrm>
          <a:prstGeom prst="straightConnector1">
            <a:avLst/>
          </a:prstGeom>
          <a:ln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158" idx="2"/>
            <a:endCxn id="6159" idx="0"/>
          </p:cNvCxnSpPr>
          <p:nvPr/>
        </p:nvCxnSpPr>
        <p:spPr bwMode="auto">
          <a:xfrm>
            <a:off x="3407445" y="3091726"/>
            <a:ext cx="8317" cy="292647"/>
          </a:xfrm>
          <a:prstGeom prst="straightConnector1">
            <a:avLst/>
          </a:prstGeom>
          <a:ln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12"/>
          <p:cNvSpPr>
            <a:spLocks noChangeArrowheads="1"/>
          </p:cNvSpPr>
          <p:nvPr/>
        </p:nvSpPr>
        <p:spPr bwMode="auto">
          <a:xfrm>
            <a:off x="1198423" y="5346206"/>
            <a:ext cx="2896021" cy="566822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55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หัวหน้าโครงการ</a:t>
            </a:r>
            <a:r>
              <a:rPr lang="th-TH" sz="155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รายงานความก้าวหน้า</a:t>
            </a:r>
            <a:r>
              <a:rPr lang="th-TH" sz="1550" dirty="0" smtClean="0">
                <a:latin typeface="TH SarabunPSK" pitchFamily="34" charset="-34"/>
                <a:cs typeface="TH SarabunPSK" pitchFamily="34" charset="-34"/>
              </a:rPr>
              <a:t>ตามเงื่อนไขที่แหล่งทุน</a:t>
            </a:r>
            <a:r>
              <a:rPr lang="th-TH" sz="1550" dirty="0" smtClean="0">
                <a:latin typeface="TH SarabunPSK" pitchFamily="34" charset="-34"/>
                <a:cs typeface="TH SarabunPSK" pitchFamily="34" charset="-34"/>
              </a:rPr>
              <a:t>กำหนด หรือ ตามที่มหาวิทยาลัย</a:t>
            </a:r>
            <a:r>
              <a:rPr lang="th-TH" sz="1550" dirty="0" smtClean="0">
                <a:latin typeface="TH SarabunPSK" pitchFamily="34" charset="-34"/>
                <a:cs typeface="TH SarabunPSK" pitchFamily="34" charset="-34"/>
              </a:rPr>
              <a:t>กำหนด</a:t>
            </a:r>
            <a:endParaRPr lang="en-US" sz="155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7" name="Rectangle 27"/>
          <p:cNvSpPr>
            <a:spLocks noChangeArrowheads="1"/>
          </p:cNvSpPr>
          <p:nvPr/>
        </p:nvSpPr>
        <p:spPr bwMode="auto">
          <a:xfrm>
            <a:off x="553404" y="9221441"/>
            <a:ext cx="4210878" cy="363220"/>
          </a:xfrm>
          <a:prstGeom prst="flowChartAlternateProcess">
            <a:avLst/>
          </a:prstGeom>
          <a:noFill/>
          <a:ln w="25400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550" dirty="0">
                <a:latin typeface="TH SarabunPSK" panose="020B0500040200020003" pitchFamily="34" charset="-34"/>
                <a:cs typeface="TH SarabunPSK" pitchFamily="34" charset="-34"/>
              </a:rPr>
              <a:t>หัวหน้าโครงการวิจัย</a:t>
            </a:r>
            <a:r>
              <a:rPr lang="th-TH" sz="155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ส่งรายงานงวดสุดท้าย </a:t>
            </a:r>
            <a:r>
              <a:rPr lang="th-TH" sz="1550" dirty="0">
                <a:latin typeface="TH SarabunPSK" pitchFamily="34" charset="-34"/>
                <a:cs typeface="TH SarabunPSK" pitchFamily="34" charset="-34"/>
              </a:rPr>
              <a:t>ตามเงื่อนไขที่แหล่งทุนกำหนด</a:t>
            </a:r>
          </a:p>
        </p:txBody>
      </p:sp>
      <p:cxnSp>
        <p:nvCxnSpPr>
          <p:cNvPr id="33" name="Straight Arrow Connector 32"/>
          <p:cNvCxnSpPr>
            <a:stCxn id="157" idx="2"/>
            <a:endCxn id="67" idx="0"/>
          </p:cNvCxnSpPr>
          <p:nvPr/>
        </p:nvCxnSpPr>
        <p:spPr bwMode="auto">
          <a:xfrm>
            <a:off x="2658843" y="8938030"/>
            <a:ext cx="0" cy="283411"/>
          </a:xfrm>
          <a:prstGeom prst="straightConnector1">
            <a:avLst/>
          </a:prstGeom>
          <a:ln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57" idx="3"/>
            <a:endCxn id="159" idx="1"/>
          </p:cNvCxnSpPr>
          <p:nvPr/>
        </p:nvCxnSpPr>
        <p:spPr bwMode="auto">
          <a:xfrm flipV="1">
            <a:off x="3850983" y="7724947"/>
            <a:ext cx="825760" cy="929672"/>
          </a:xfrm>
          <a:prstGeom prst="straightConnector1">
            <a:avLst/>
          </a:prstGeom>
          <a:ln w="12700">
            <a:solidFill>
              <a:srgbClr val="FF9933"/>
            </a:solidFill>
            <a:prstDash val="sysDash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8" name="Rectangle 27"/>
          <p:cNvSpPr>
            <a:spLocks noChangeArrowheads="1"/>
          </p:cNvSpPr>
          <p:nvPr/>
        </p:nvSpPr>
        <p:spPr bwMode="auto">
          <a:xfrm>
            <a:off x="5066842" y="9246980"/>
            <a:ext cx="1209105" cy="337681"/>
          </a:xfrm>
          <a:prstGeom prst="roundRect">
            <a:avLst/>
          </a:prstGeom>
          <a:solidFill>
            <a:srgbClr val="FFFF00"/>
          </a:solidFill>
          <a:ln>
            <a:headEnd/>
            <a:tailEnd/>
          </a:ln>
          <a:ex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สิ้นสุดกระบวนการ</a:t>
            </a:r>
            <a:endParaRPr lang="en-US" sz="14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66" name="Straight Arrow Connector 365"/>
          <p:cNvCxnSpPr>
            <a:stCxn id="67" idx="3"/>
            <a:endCxn id="398" idx="1"/>
          </p:cNvCxnSpPr>
          <p:nvPr/>
        </p:nvCxnSpPr>
        <p:spPr bwMode="auto">
          <a:xfrm>
            <a:off x="4764282" y="9403051"/>
            <a:ext cx="302560" cy="12770"/>
          </a:xfrm>
          <a:prstGeom prst="straightConnector1">
            <a:avLst/>
          </a:prstGeom>
          <a:ln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Flowchart: Off-page Connector 60"/>
          <p:cNvSpPr/>
          <p:nvPr/>
        </p:nvSpPr>
        <p:spPr bwMode="auto">
          <a:xfrm>
            <a:off x="1863085" y="154894"/>
            <a:ext cx="417968" cy="361567"/>
          </a:xfrm>
          <a:prstGeom prst="flowChartOffpageConnector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</a:p>
        </p:txBody>
      </p:sp>
      <p:sp>
        <p:nvSpPr>
          <p:cNvPr id="63" name="Rectangle 15"/>
          <p:cNvSpPr>
            <a:spLocks noChangeArrowheads="1"/>
          </p:cNvSpPr>
          <p:nvPr/>
        </p:nvSpPr>
        <p:spPr bwMode="auto">
          <a:xfrm>
            <a:off x="5062969" y="1135736"/>
            <a:ext cx="480235" cy="305212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en-US" sz="1400" dirty="0" smtClean="0">
                <a:latin typeface="TH SarabunPSK" panose="020B0500040200020003" pitchFamily="34" charset="-34"/>
                <a:cs typeface="TH SarabunPSK" pitchFamily="34" charset="-34"/>
              </a:rPr>
              <a:t>Yes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4" name="Rectangle 15"/>
          <p:cNvSpPr>
            <a:spLocks noChangeArrowheads="1"/>
          </p:cNvSpPr>
          <p:nvPr/>
        </p:nvSpPr>
        <p:spPr bwMode="auto">
          <a:xfrm>
            <a:off x="5876586" y="591975"/>
            <a:ext cx="480235" cy="305212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en-US" sz="1400" dirty="0" smtClean="0">
                <a:latin typeface="TH SarabunPSK" panose="020B0500040200020003" pitchFamily="34" charset="-34"/>
                <a:cs typeface="TH SarabunPSK" pitchFamily="34" charset="-34"/>
              </a:rPr>
              <a:t>No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5" name="Rectangle 54"/>
          <p:cNvSpPr>
            <a:spLocks noChangeArrowheads="1"/>
          </p:cNvSpPr>
          <p:nvPr/>
        </p:nvSpPr>
        <p:spPr bwMode="auto">
          <a:xfrm>
            <a:off x="5020352" y="287957"/>
            <a:ext cx="994320" cy="337681"/>
          </a:xfrm>
          <a:prstGeom prst="flowChartAlternateProcess">
            <a:avLst/>
          </a:prstGeom>
          <a:solidFill>
            <a:srgbClr val="FFFF00"/>
          </a:solidFill>
          <a:ln w="317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/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สิ้นสุดเงินสมทบ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6" name="Rectangle 15"/>
          <p:cNvSpPr>
            <a:spLocks noChangeArrowheads="1"/>
          </p:cNvSpPr>
          <p:nvPr/>
        </p:nvSpPr>
        <p:spPr bwMode="auto">
          <a:xfrm>
            <a:off x="2208149" y="4416601"/>
            <a:ext cx="2398592" cy="566822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55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หัวหน้าโครงการดำเนินการวิจัย และ เป็นผู้รับผิดชอบหลักฐานการใช้จ่ายเงิน</a:t>
            </a:r>
            <a:endParaRPr lang="en-US" sz="155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98" name="Straight Arrow Connector 97"/>
          <p:cNvCxnSpPr>
            <a:stCxn id="6159" idx="2"/>
            <a:endCxn id="96" idx="0"/>
          </p:cNvCxnSpPr>
          <p:nvPr/>
        </p:nvCxnSpPr>
        <p:spPr bwMode="auto">
          <a:xfrm flipH="1">
            <a:off x="3407445" y="4189722"/>
            <a:ext cx="8317" cy="226879"/>
          </a:xfrm>
          <a:prstGeom prst="straightConnector1">
            <a:avLst/>
          </a:prstGeom>
          <a:ln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Rectangle 15"/>
          <p:cNvSpPr>
            <a:spLocks noChangeArrowheads="1"/>
          </p:cNvSpPr>
          <p:nvPr/>
        </p:nvSpPr>
        <p:spPr bwMode="auto">
          <a:xfrm>
            <a:off x="1466702" y="8371208"/>
            <a:ext cx="2384281" cy="566822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55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ส่วนการเงินฯ </a:t>
            </a:r>
            <a:r>
              <a:rPr lang="th-TH" sz="1550" dirty="0" smtClean="0">
                <a:latin typeface="TH SarabunPSK" pitchFamily="34" charset="-34"/>
                <a:cs typeface="TH SarabunPSK" pitchFamily="34" charset="-34"/>
              </a:rPr>
              <a:t>หรือ </a:t>
            </a:r>
            <a:r>
              <a:rPr lang="th-TH" sz="155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หัวหน้า</a:t>
            </a:r>
            <a:r>
              <a:rPr lang="th-TH" sz="1550" dirty="0">
                <a:latin typeface="TH SarabunPSK" pitchFamily="34" charset="-34"/>
                <a:cs typeface="TH SarabunPSK" pitchFamily="34" charset="-34"/>
              </a:rPr>
              <a:t>โครงการวิจัย </a:t>
            </a:r>
            <a:r>
              <a:rPr lang="th-TH" sz="155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โอนเงินค่าความ</a:t>
            </a:r>
            <a:r>
              <a:rPr lang="th-TH" sz="155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เข้มแข็ง</a:t>
            </a:r>
            <a:endParaRPr lang="en-US" sz="155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9" name="Rectangle 15"/>
          <p:cNvSpPr>
            <a:spLocks noChangeArrowheads="1"/>
          </p:cNvSpPr>
          <p:nvPr/>
        </p:nvSpPr>
        <p:spPr bwMode="auto">
          <a:xfrm>
            <a:off x="4676743" y="7356897"/>
            <a:ext cx="1637252" cy="736099"/>
          </a:xfrm>
          <a:prstGeom prst="rect">
            <a:avLst/>
          </a:prstGeom>
          <a:noFill/>
          <a:ln w="25400">
            <a:solidFill>
              <a:srgbClr val="FF9933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50</a:t>
            </a:r>
            <a:r>
              <a:rPr lang="en-US" sz="1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% </a:t>
            </a:r>
            <a:r>
              <a:rPr lang="th-TH" sz="1400" dirty="0">
                <a:latin typeface="TH SarabunPSK" pitchFamily="34" charset="-34"/>
                <a:cs typeface="TH SarabunPSK" pitchFamily="34" charset="-34"/>
              </a:rPr>
              <a:t>เข้าบัญชี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ค่าความเข้มแข็ง </a:t>
            </a:r>
          </a:p>
          <a:p>
            <a:pPr algn="ctr" defTabSz="760413"/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สถาบันวิจัยฯ ธ. ไทยพาณิชย์ </a:t>
            </a:r>
          </a:p>
          <a:p>
            <a:pPr algn="ctr" defTabSz="760413"/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สาขา </a:t>
            </a:r>
            <a:r>
              <a:rPr lang="th-TH" sz="1400" dirty="0" err="1" smtClean="0">
                <a:latin typeface="TH SarabunPSK" pitchFamily="34" charset="-34"/>
                <a:cs typeface="TH SarabunPSK" pitchFamily="34" charset="-34"/>
              </a:rPr>
              <a:t>มทส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1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707-2-14444-2</a:t>
            </a:r>
            <a:endParaRPr lang="en-US" sz="14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0" name="Rectangle 15"/>
          <p:cNvSpPr>
            <a:spLocks noChangeArrowheads="1"/>
          </p:cNvSpPr>
          <p:nvPr/>
        </p:nvSpPr>
        <p:spPr bwMode="auto">
          <a:xfrm>
            <a:off x="4475513" y="8270329"/>
            <a:ext cx="1838482" cy="736099"/>
          </a:xfrm>
          <a:prstGeom prst="rect">
            <a:avLst/>
          </a:prstGeom>
          <a:noFill/>
          <a:ln w="25400">
            <a:solidFill>
              <a:srgbClr val="FF9933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50</a:t>
            </a:r>
            <a:r>
              <a:rPr lang="en-US" sz="1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%</a:t>
            </a: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เข้าบัญชีค่าความเข้มแข็ง</a:t>
            </a:r>
            <a:br>
              <a:rPr lang="th-TH" sz="14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สำนักวิชาฯ ที่หัวหน้าโครงการสังกัด (สาขาวิชา 50</a:t>
            </a: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%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สำนักวิชา 25</a:t>
            </a:r>
            <a:r>
              <a:rPr lang="en-US" sz="1400" dirty="0" smtClean="0">
                <a:latin typeface="TH SarabunPSK" pitchFamily="34" charset="-34"/>
                <a:cs typeface="TH SarabunPSK" pitchFamily="34" charset="-34"/>
              </a:rPr>
              <a:t>%)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65" name="Straight Arrow Connector 164"/>
          <p:cNvCxnSpPr>
            <a:stCxn id="157" idx="3"/>
            <a:endCxn id="160" idx="1"/>
          </p:cNvCxnSpPr>
          <p:nvPr/>
        </p:nvCxnSpPr>
        <p:spPr bwMode="auto">
          <a:xfrm flipV="1">
            <a:off x="3850983" y="8638379"/>
            <a:ext cx="624530" cy="16240"/>
          </a:xfrm>
          <a:prstGeom prst="straightConnector1">
            <a:avLst/>
          </a:prstGeom>
          <a:ln w="12700">
            <a:solidFill>
              <a:srgbClr val="FF9933"/>
            </a:solidFill>
            <a:prstDash val="sysDash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Elbow Connector 183"/>
          <p:cNvCxnSpPr>
            <a:stCxn id="304" idx="3"/>
            <a:endCxn id="6158" idx="0"/>
          </p:cNvCxnSpPr>
          <p:nvPr/>
        </p:nvCxnSpPr>
        <p:spPr bwMode="auto">
          <a:xfrm>
            <a:off x="2041392" y="2263720"/>
            <a:ext cx="1366053" cy="261184"/>
          </a:xfrm>
          <a:prstGeom prst="bentConnector2">
            <a:avLst/>
          </a:prstGeom>
          <a:ln w="12700"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>
            <a:stCxn id="234" idx="2"/>
            <a:endCxn id="157" idx="0"/>
          </p:cNvCxnSpPr>
          <p:nvPr/>
        </p:nvCxnSpPr>
        <p:spPr bwMode="auto">
          <a:xfrm>
            <a:off x="2646434" y="8069325"/>
            <a:ext cx="12409" cy="301883"/>
          </a:xfrm>
          <a:prstGeom prst="straightConnector1">
            <a:avLst/>
          </a:prstGeom>
          <a:ln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4" name="Rectangle 12"/>
          <p:cNvSpPr>
            <a:spLocks noChangeArrowheads="1"/>
          </p:cNvSpPr>
          <p:nvPr/>
        </p:nvSpPr>
        <p:spPr bwMode="auto">
          <a:xfrm>
            <a:off x="1046875" y="7502503"/>
            <a:ext cx="3199118" cy="566822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550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แหล่งทุนภายนอก</a:t>
            </a:r>
            <a:r>
              <a:rPr lang="th-TH" sz="155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โอน</a:t>
            </a:r>
            <a:r>
              <a:rPr lang="th-TH" sz="155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เงินค่าความเข้มแข็ง</a:t>
            </a:r>
            <a:r>
              <a:rPr lang="th-TH" sz="1550" dirty="0" smtClean="0">
                <a:latin typeface="TH SarabunPSK" pitchFamily="34" charset="-34"/>
                <a:cs typeface="TH SarabunPSK" pitchFamily="34" charset="-34"/>
              </a:rPr>
              <a:t>เข้าบัญชี </a:t>
            </a:r>
            <a:r>
              <a:rPr lang="th-TH" sz="1550" dirty="0" err="1">
                <a:latin typeface="TH SarabunPSK" pitchFamily="34" charset="-34"/>
                <a:cs typeface="TH SarabunPSK" pitchFamily="34" charset="-34"/>
              </a:rPr>
              <a:t>มทส</a:t>
            </a:r>
            <a:r>
              <a:rPr lang="th-TH" sz="1550" dirty="0">
                <a:latin typeface="TH SarabunPSK" pitchFamily="34" charset="-34"/>
                <a:cs typeface="TH SarabunPSK" pitchFamily="34" charset="-34"/>
              </a:rPr>
              <a:t>. (ส่วนการเงินฯ) หรือบัญชีโครงการ (หัวหน้าโครงการวิจัย)</a:t>
            </a:r>
            <a:endParaRPr lang="en-US" sz="155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249" name="Straight Arrow Connector 248"/>
          <p:cNvCxnSpPr>
            <a:stCxn id="417" idx="2"/>
            <a:endCxn id="234" idx="0"/>
          </p:cNvCxnSpPr>
          <p:nvPr/>
        </p:nvCxnSpPr>
        <p:spPr bwMode="auto">
          <a:xfrm flipH="1">
            <a:off x="2646434" y="7293349"/>
            <a:ext cx="488" cy="209154"/>
          </a:xfrm>
          <a:prstGeom prst="straightConnector1">
            <a:avLst/>
          </a:prstGeom>
          <a:ln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>
            <a:stCxn id="526" idx="2"/>
            <a:endCxn id="417" idx="0"/>
          </p:cNvCxnSpPr>
          <p:nvPr/>
        </p:nvCxnSpPr>
        <p:spPr bwMode="auto">
          <a:xfrm flipH="1">
            <a:off x="2646922" y="6492318"/>
            <a:ext cx="940" cy="234209"/>
          </a:xfrm>
          <a:prstGeom prst="straightConnector1">
            <a:avLst/>
          </a:prstGeom>
          <a:ln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0" name="Elbow Connector 279"/>
          <p:cNvCxnSpPr>
            <a:stCxn id="6158" idx="3"/>
          </p:cNvCxnSpPr>
          <p:nvPr/>
        </p:nvCxnSpPr>
        <p:spPr bwMode="auto">
          <a:xfrm>
            <a:off x="4585894" y="2808315"/>
            <a:ext cx="164378" cy="765454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Arrow Connector 282"/>
          <p:cNvCxnSpPr>
            <a:stCxn id="391" idx="0"/>
            <a:endCxn id="331" idx="2"/>
          </p:cNvCxnSpPr>
          <p:nvPr/>
        </p:nvCxnSpPr>
        <p:spPr bwMode="auto">
          <a:xfrm flipV="1">
            <a:off x="5658368" y="2410747"/>
            <a:ext cx="3355" cy="270647"/>
          </a:xfrm>
          <a:prstGeom prst="straightConnector1">
            <a:avLst/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6" name="Rectangle 15"/>
          <p:cNvSpPr>
            <a:spLocks noChangeArrowheads="1"/>
          </p:cNvSpPr>
          <p:nvPr/>
        </p:nvSpPr>
        <p:spPr bwMode="auto">
          <a:xfrm>
            <a:off x="4764282" y="3220958"/>
            <a:ext cx="1866711" cy="520655"/>
          </a:xfrm>
          <a:prstGeom prst="rect">
            <a:avLst/>
          </a:prstGeom>
          <a:noFill/>
          <a:ln w="3175">
            <a:solidFill>
              <a:srgbClr val="00B050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หัวหน้าโครงการ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ทำเรื่องถึงอธิการบดี มอบอำนาจลงนามในสัญญา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2" name="Rectangle 15"/>
          <p:cNvSpPr>
            <a:spLocks noChangeArrowheads="1"/>
          </p:cNvSpPr>
          <p:nvPr/>
        </p:nvSpPr>
        <p:spPr bwMode="auto">
          <a:xfrm>
            <a:off x="349103" y="2643812"/>
            <a:ext cx="1698640" cy="305212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นิติกร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ตรวจสอบสัญญารับทุน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04" name="Rectangle 15"/>
          <p:cNvSpPr>
            <a:spLocks noChangeArrowheads="1"/>
          </p:cNvSpPr>
          <p:nvPr/>
        </p:nvSpPr>
        <p:spPr bwMode="auto">
          <a:xfrm>
            <a:off x="342752" y="2111114"/>
            <a:ext cx="1698640" cy="305212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อธิการบดี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ลงนามในสัญญารับทุน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05" name="Straight Arrow Connector 304"/>
          <p:cNvCxnSpPr>
            <a:stCxn id="286" idx="0"/>
            <a:endCxn id="391" idx="2"/>
          </p:cNvCxnSpPr>
          <p:nvPr/>
        </p:nvCxnSpPr>
        <p:spPr bwMode="auto">
          <a:xfrm flipH="1" flipV="1">
            <a:off x="5658368" y="2986606"/>
            <a:ext cx="39270" cy="234352"/>
          </a:xfrm>
          <a:prstGeom prst="straightConnector1">
            <a:avLst/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Arrow Connector 305"/>
          <p:cNvCxnSpPr>
            <a:stCxn id="302" idx="0"/>
            <a:endCxn id="304" idx="2"/>
          </p:cNvCxnSpPr>
          <p:nvPr/>
        </p:nvCxnSpPr>
        <p:spPr bwMode="auto">
          <a:xfrm flipH="1" flipV="1">
            <a:off x="1192072" y="2416326"/>
            <a:ext cx="6351" cy="227486"/>
          </a:xfrm>
          <a:prstGeom prst="straightConnector1">
            <a:avLst/>
          </a:prstGeom>
          <a:ln w="12700"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Arrow Connector 306"/>
          <p:cNvCxnSpPr>
            <a:stCxn id="6158" idx="1"/>
            <a:endCxn id="302" idx="3"/>
          </p:cNvCxnSpPr>
          <p:nvPr/>
        </p:nvCxnSpPr>
        <p:spPr bwMode="auto">
          <a:xfrm flipH="1" flipV="1">
            <a:off x="2047743" y="2796418"/>
            <a:ext cx="181253" cy="11897"/>
          </a:xfrm>
          <a:prstGeom prst="straightConnector1">
            <a:avLst/>
          </a:prstGeom>
          <a:ln w="12700"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1" name="Rectangle 15"/>
          <p:cNvSpPr>
            <a:spLocks noChangeArrowheads="1"/>
          </p:cNvSpPr>
          <p:nvPr/>
        </p:nvSpPr>
        <p:spPr bwMode="auto">
          <a:xfrm>
            <a:off x="4667039" y="2105535"/>
            <a:ext cx="1989367" cy="305212"/>
          </a:xfrm>
          <a:prstGeom prst="rect">
            <a:avLst/>
          </a:prstGeom>
          <a:noFill/>
          <a:ln w="19050">
            <a:solidFill>
              <a:srgbClr val="00B050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หัวหน้าโครงการ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ลงนามในสัญญารับทุน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37" name="Elbow Connector 336"/>
          <p:cNvCxnSpPr>
            <a:stCxn id="331" idx="1"/>
            <a:endCxn id="6158" idx="0"/>
          </p:cNvCxnSpPr>
          <p:nvPr/>
        </p:nvCxnSpPr>
        <p:spPr bwMode="auto">
          <a:xfrm rot="10800000" flipV="1">
            <a:off x="3407445" y="2258140"/>
            <a:ext cx="1259594" cy="266763"/>
          </a:xfrm>
          <a:prstGeom prst="bentConnector2">
            <a:avLst/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2" name="Rectangle 15"/>
          <p:cNvSpPr>
            <a:spLocks noChangeArrowheads="1"/>
          </p:cNvSpPr>
          <p:nvPr/>
        </p:nvSpPr>
        <p:spPr bwMode="auto">
          <a:xfrm>
            <a:off x="259313" y="3243613"/>
            <a:ext cx="1891260" cy="52065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marL="180000" indent="-180000" defTabSz="760413">
              <a:buAutoNum type="arabicPeriod"/>
            </a:pP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ต้นฉบับสัญญาให้</a:t>
            </a:r>
            <a:r>
              <a:rPr lang="th-TH" sz="1400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ส่วนการเงินฯ</a:t>
            </a:r>
          </a:p>
          <a:p>
            <a:pPr marL="180000" indent="-180000" defTabSz="760413">
              <a:buAutoNum type="arabicPeriod"/>
            </a:pP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สำเนาสัญญาให้</a:t>
            </a:r>
            <a:r>
              <a:rPr lang="th-TH" sz="1400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สถาบันวิจัยฯ</a:t>
            </a:r>
            <a:endParaRPr lang="en-US" sz="1400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65" name="Straight Arrow Connector 364"/>
          <p:cNvCxnSpPr>
            <a:stCxn id="302" idx="2"/>
            <a:endCxn id="362" idx="0"/>
          </p:cNvCxnSpPr>
          <p:nvPr/>
        </p:nvCxnSpPr>
        <p:spPr bwMode="auto">
          <a:xfrm>
            <a:off x="1198423" y="2949024"/>
            <a:ext cx="6520" cy="294589"/>
          </a:xfrm>
          <a:prstGeom prst="straightConnector1">
            <a:avLst/>
          </a:prstGeom>
          <a:ln w="12700"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0" name="Rectangle 15"/>
          <p:cNvSpPr>
            <a:spLocks noChangeArrowheads="1"/>
          </p:cNvSpPr>
          <p:nvPr/>
        </p:nvSpPr>
        <p:spPr bwMode="auto">
          <a:xfrm>
            <a:off x="416656" y="4020956"/>
            <a:ext cx="1563533" cy="52065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บันทึกข้อมูลทุนภายนอกลงฐานข้อมูล </a:t>
            </a:r>
            <a:r>
              <a:rPr lang="en-US" sz="1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IRD-Database</a:t>
            </a:r>
            <a:endParaRPr lang="en-US" sz="14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71" name="Straight Arrow Connector 370"/>
          <p:cNvCxnSpPr>
            <a:stCxn id="362" idx="2"/>
            <a:endCxn id="370" idx="0"/>
          </p:cNvCxnSpPr>
          <p:nvPr/>
        </p:nvCxnSpPr>
        <p:spPr bwMode="auto">
          <a:xfrm flipH="1">
            <a:off x="1198423" y="3764268"/>
            <a:ext cx="6520" cy="256688"/>
          </a:xfrm>
          <a:prstGeom prst="straightConnector1">
            <a:avLst/>
          </a:prstGeom>
          <a:ln w="12700"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1" name="Rectangle 15"/>
          <p:cNvSpPr>
            <a:spLocks noChangeArrowheads="1"/>
          </p:cNvSpPr>
          <p:nvPr/>
        </p:nvSpPr>
        <p:spPr bwMode="auto">
          <a:xfrm>
            <a:off x="4809048" y="2681394"/>
            <a:ext cx="1698640" cy="305212"/>
          </a:xfrm>
          <a:prstGeom prst="rect">
            <a:avLst/>
          </a:prstGeom>
          <a:noFill/>
          <a:ln w="3175">
            <a:solidFill>
              <a:srgbClr val="00B050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นิติกร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ตรวจสอบสัญญารับทุน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413" name="Elbow Connector 412"/>
          <p:cNvCxnSpPr>
            <a:stCxn id="96" idx="2"/>
            <a:endCxn id="66" idx="0"/>
          </p:cNvCxnSpPr>
          <p:nvPr/>
        </p:nvCxnSpPr>
        <p:spPr bwMode="auto">
          <a:xfrm rot="5400000">
            <a:off x="2845549" y="4784309"/>
            <a:ext cx="362783" cy="761011"/>
          </a:xfrm>
          <a:prstGeom prst="bentConnector3">
            <a:avLst>
              <a:gd name="adj1" fmla="val 50000"/>
            </a:avLst>
          </a:prstGeom>
          <a:ln w="25400"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7" name="Rectangle 15"/>
          <p:cNvSpPr>
            <a:spLocks noChangeArrowheads="1"/>
          </p:cNvSpPr>
          <p:nvPr/>
        </p:nvSpPr>
        <p:spPr bwMode="auto">
          <a:xfrm>
            <a:off x="911270" y="6726527"/>
            <a:ext cx="3471304" cy="566822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55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แหล่งทุนภายนอก</a:t>
            </a:r>
            <a:r>
              <a:rPr lang="th-TH" sz="155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โอนเงินวิจัยงวดที่ 2 เป็นต้นไป </a:t>
            </a:r>
            <a:r>
              <a:rPr lang="th-TH" sz="1550" dirty="0" smtClean="0">
                <a:latin typeface="TH SarabunPSK" pitchFamily="34" charset="-34"/>
                <a:cs typeface="TH SarabunPSK" pitchFamily="34" charset="-34"/>
              </a:rPr>
              <a:t>เข้าบัญชี </a:t>
            </a:r>
            <a:r>
              <a:rPr lang="th-TH" sz="1550" dirty="0" err="1" smtClean="0">
                <a:latin typeface="TH SarabunPSK" pitchFamily="34" charset="-34"/>
                <a:cs typeface="TH SarabunPSK" pitchFamily="34" charset="-34"/>
              </a:rPr>
              <a:t>มทส</a:t>
            </a:r>
            <a:r>
              <a:rPr lang="th-TH" sz="1550" dirty="0" smtClean="0">
                <a:latin typeface="TH SarabunPSK" pitchFamily="34" charset="-34"/>
                <a:cs typeface="TH SarabunPSK" pitchFamily="34" charset="-34"/>
              </a:rPr>
              <a:t>. (ส่วนการเงินฯ) </a:t>
            </a:r>
            <a:r>
              <a:rPr lang="th-TH" sz="1550" dirty="0" smtClean="0">
                <a:latin typeface="TH SarabunPSK" pitchFamily="34" charset="-34"/>
                <a:cs typeface="TH SarabunPSK" pitchFamily="34" charset="-34"/>
              </a:rPr>
              <a:t>หรือ บัญชี</a:t>
            </a:r>
            <a:r>
              <a:rPr lang="th-TH" sz="1550" dirty="0" smtClean="0">
                <a:latin typeface="TH SarabunPSK" pitchFamily="34" charset="-34"/>
                <a:cs typeface="TH SarabunPSK" pitchFamily="34" charset="-34"/>
              </a:rPr>
              <a:t>โครงการ (หัวหน้าโครงการวิจัย)</a:t>
            </a:r>
            <a:endParaRPr lang="en-US" sz="155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61" name="Rectangle 15"/>
          <p:cNvSpPr>
            <a:spLocks noChangeArrowheads="1"/>
          </p:cNvSpPr>
          <p:nvPr/>
        </p:nvSpPr>
        <p:spPr bwMode="auto">
          <a:xfrm>
            <a:off x="4606741" y="5971663"/>
            <a:ext cx="1745637" cy="520655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อนุกรรมการฯ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พิจารณา รายงานความก้าวหน้าเงินสมทบ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65" name="Rectangle 15"/>
          <p:cNvSpPr>
            <a:spLocks noChangeArrowheads="1"/>
          </p:cNvSpPr>
          <p:nvPr/>
        </p:nvSpPr>
        <p:spPr bwMode="auto">
          <a:xfrm>
            <a:off x="4539199" y="6852482"/>
            <a:ext cx="1880720" cy="305212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มทส</a:t>
            </a:r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โอนเงิน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สมทบ (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สถาบันวิจัยฯ)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66" name="Rectangle 15"/>
          <p:cNvSpPr>
            <a:spLocks noChangeArrowheads="1"/>
          </p:cNvSpPr>
          <p:nvPr/>
        </p:nvSpPr>
        <p:spPr bwMode="auto">
          <a:xfrm>
            <a:off x="5653991" y="6556605"/>
            <a:ext cx="480235" cy="305212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en-US" sz="1400" dirty="0" smtClean="0">
                <a:latin typeface="TH SarabunPSK" panose="020B0500040200020003" pitchFamily="34" charset="-34"/>
                <a:cs typeface="TH SarabunPSK" pitchFamily="34" charset="-34"/>
              </a:rPr>
              <a:t>Yes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67" name="Rectangle 15"/>
          <p:cNvSpPr>
            <a:spLocks noChangeArrowheads="1"/>
          </p:cNvSpPr>
          <p:nvPr/>
        </p:nvSpPr>
        <p:spPr bwMode="auto">
          <a:xfrm>
            <a:off x="6142522" y="5630527"/>
            <a:ext cx="480235" cy="305212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en-US" sz="1400" dirty="0" smtClean="0">
                <a:latin typeface="TH SarabunPSK" panose="020B0500040200020003" pitchFamily="34" charset="-34"/>
                <a:cs typeface="TH SarabunPSK" pitchFamily="34" charset="-34"/>
              </a:rPr>
              <a:t>No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468" name="Elbow Connector 467"/>
          <p:cNvCxnSpPr>
            <a:stCxn id="461" idx="3"/>
            <a:endCxn id="96" idx="3"/>
          </p:cNvCxnSpPr>
          <p:nvPr/>
        </p:nvCxnSpPr>
        <p:spPr bwMode="auto">
          <a:xfrm flipH="1" flipV="1">
            <a:off x="4606741" y="4700012"/>
            <a:ext cx="1745637" cy="1531979"/>
          </a:xfrm>
          <a:prstGeom prst="bentConnector3">
            <a:avLst>
              <a:gd name="adj1" fmla="val -13096"/>
            </a:avLst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Arrow Connector 472"/>
          <p:cNvCxnSpPr>
            <a:stCxn id="461" idx="2"/>
            <a:endCxn id="465" idx="0"/>
          </p:cNvCxnSpPr>
          <p:nvPr/>
        </p:nvCxnSpPr>
        <p:spPr bwMode="auto">
          <a:xfrm flipH="1">
            <a:off x="5479559" y="6492318"/>
            <a:ext cx="1" cy="360164"/>
          </a:xfrm>
          <a:prstGeom prst="straightConnector1">
            <a:avLst/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5" name="Elbow Connector 504"/>
          <p:cNvCxnSpPr>
            <a:stCxn id="66" idx="3"/>
            <a:endCxn id="140" idx="1"/>
          </p:cNvCxnSpPr>
          <p:nvPr/>
        </p:nvCxnSpPr>
        <p:spPr bwMode="auto">
          <a:xfrm flipV="1">
            <a:off x="4094444" y="5459893"/>
            <a:ext cx="667270" cy="169724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6" name="Rectangle 15"/>
          <p:cNvSpPr>
            <a:spLocks noChangeArrowheads="1"/>
          </p:cNvSpPr>
          <p:nvPr/>
        </p:nvSpPr>
        <p:spPr bwMode="auto">
          <a:xfrm>
            <a:off x="1687096" y="6164023"/>
            <a:ext cx="1921532" cy="328295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55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แหล่งทุนภายนอก</a:t>
            </a:r>
            <a:r>
              <a:rPr lang="th-TH" sz="1550" dirty="0" smtClean="0">
                <a:latin typeface="TH SarabunPSK" pitchFamily="34" charset="-34"/>
                <a:cs typeface="TH SarabunPSK" pitchFamily="34" charset="-34"/>
              </a:rPr>
              <a:t>รับรองรายงาน</a:t>
            </a:r>
            <a:endParaRPr lang="en-US" sz="155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531" name="Elbow Connector 530"/>
          <p:cNvCxnSpPr>
            <a:stCxn id="526" idx="1"/>
            <a:endCxn id="66" idx="1"/>
          </p:cNvCxnSpPr>
          <p:nvPr/>
        </p:nvCxnSpPr>
        <p:spPr bwMode="auto">
          <a:xfrm rot="10800000">
            <a:off x="1198424" y="5629617"/>
            <a:ext cx="488673" cy="698554"/>
          </a:xfrm>
          <a:prstGeom prst="bentConnector3">
            <a:avLst>
              <a:gd name="adj1" fmla="val 146780"/>
            </a:avLst>
          </a:prstGeom>
          <a:ln w="12700"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8" name="Straight Arrow Connector 557"/>
          <p:cNvCxnSpPr>
            <a:stCxn id="66" idx="2"/>
            <a:endCxn id="526" idx="0"/>
          </p:cNvCxnSpPr>
          <p:nvPr/>
        </p:nvCxnSpPr>
        <p:spPr bwMode="auto">
          <a:xfrm>
            <a:off x="2646434" y="5913028"/>
            <a:ext cx="1428" cy="250995"/>
          </a:xfrm>
          <a:prstGeom prst="straightConnector1">
            <a:avLst/>
          </a:prstGeom>
          <a:ln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5" name="Rectangle 15"/>
          <p:cNvSpPr>
            <a:spLocks noChangeArrowheads="1"/>
          </p:cNvSpPr>
          <p:nvPr/>
        </p:nvSpPr>
        <p:spPr bwMode="auto">
          <a:xfrm>
            <a:off x="1076943" y="6004144"/>
            <a:ext cx="480235" cy="305212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en-US" sz="1400" dirty="0" smtClean="0">
                <a:latin typeface="TH SarabunPSK" panose="020B0500040200020003" pitchFamily="34" charset="-34"/>
                <a:cs typeface="TH SarabunPSK" pitchFamily="34" charset="-34"/>
              </a:rPr>
              <a:t>No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76" name="Rectangle 15"/>
          <p:cNvSpPr>
            <a:spLocks noChangeArrowheads="1"/>
          </p:cNvSpPr>
          <p:nvPr/>
        </p:nvSpPr>
        <p:spPr bwMode="auto">
          <a:xfrm>
            <a:off x="2082451" y="6450619"/>
            <a:ext cx="480235" cy="305212"/>
          </a:xfrm>
          <a:prstGeom prst="rect">
            <a:avLst/>
          </a:prstGeom>
          <a:noFill/>
          <a:ln w="3175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en-US" sz="1400" dirty="0" smtClean="0">
                <a:latin typeface="TH SarabunPSK" panose="020B0500040200020003" pitchFamily="34" charset="-34"/>
                <a:cs typeface="TH SarabunPSK" pitchFamily="34" charset="-34"/>
              </a:rPr>
              <a:t>Yes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10" name="Rectangle 15"/>
          <p:cNvSpPr>
            <a:spLocks noChangeArrowheads="1"/>
          </p:cNvSpPr>
          <p:nvPr/>
        </p:nvSpPr>
        <p:spPr bwMode="auto">
          <a:xfrm>
            <a:off x="4042495" y="827815"/>
            <a:ext cx="2044261" cy="305212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อนุกรรมการฯ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พิจารณา </a:t>
            </a:r>
            <a:r>
              <a:rPr lang="th-TH" sz="1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อนุมัติสมทบ</a:t>
            </a:r>
            <a:endParaRPr lang="en-US" sz="14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616" name="Elbow Connector 615"/>
          <p:cNvCxnSpPr>
            <a:stCxn id="610" idx="3"/>
            <a:endCxn id="65" idx="3"/>
          </p:cNvCxnSpPr>
          <p:nvPr/>
        </p:nvCxnSpPr>
        <p:spPr bwMode="auto">
          <a:xfrm flipH="1" flipV="1">
            <a:off x="6014672" y="456798"/>
            <a:ext cx="72084" cy="523623"/>
          </a:xfrm>
          <a:prstGeom prst="bentConnector3">
            <a:avLst>
              <a:gd name="adj1" fmla="val -317130"/>
            </a:avLst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9" name="Rectangle 15"/>
          <p:cNvSpPr>
            <a:spLocks noChangeArrowheads="1"/>
          </p:cNvSpPr>
          <p:nvPr/>
        </p:nvSpPr>
        <p:spPr bwMode="auto">
          <a:xfrm>
            <a:off x="4179509" y="1371524"/>
            <a:ext cx="1766920" cy="520655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หัวหน้าโครงการ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ระบุเงินสมทบในข้อเสนอโครงการวิจัย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620" name="Straight Arrow Connector 619"/>
          <p:cNvCxnSpPr>
            <a:stCxn id="610" idx="2"/>
            <a:endCxn id="619" idx="0"/>
          </p:cNvCxnSpPr>
          <p:nvPr/>
        </p:nvCxnSpPr>
        <p:spPr bwMode="auto">
          <a:xfrm flipH="1">
            <a:off x="5062969" y="1133027"/>
            <a:ext cx="1657" cy="238497"/>
          </a:xfrm>
          <a:prstGeom prst="straightConnector1">
            <a:avLst/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4" name="Straight Arrow Connector 623"/>
          <p:cNvCxnSpPr>
            <a:stCxn id="6154" idx="3"/>
            <a:endCxn id="610" idx="1"/>
          </p:cNvCxnSpPr>
          <p:nvPr/>
        </p:nvCxnSpPr>
        <p:spPr bwMode="auto">
          <a:xfrm flipV="1">
            <a:off x="3376058" y="980421"/>
            <a:ext cx="666437" cy="378"/>
          </a:xfrm>
          <a:prstGeom prst="straightConnector1">
            <a:avLst/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4" name="Elbow Connector 633"/>
          <p:cNvCxnSpPr>
            <a:stCxn id="6154" idx="2"/>
            <a:endCxn id="6158" idx="0"/>
          </p:cNvCxnSpPr>
          <p:nvPr/>
        </p:nvCxnSpPr>
        <p:spPr bwMode="auto">
          <a:xfrm rot="16200000" flipH="1">
            <a:off x="2109074" y="1226533"/>
            <a:ext cx="1260694" cy="1336048"/>
          </a:xfrm>
          <a:prstGeom prst="bentConnector3">
            <a:avLst>
              <a:gd name="adj1" fmla="val 50000"/>
            </a:avLst>
          </a:prstGeom>
          <a:ln w="25400"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8" name="Elbow Connector 637"/>
          <p:cNvCxnSpPr>
            <a:stCxn id="619" idx="1"/>
            <a:endCxn id="6154" idx="3"/>
          </p:cNvCxnSpPr>
          <p:nvPr/>
        </p:nvCxnSpPr>
        <p:spPr bwMode="auto">
          <a:xfrm rot="10800000">
            <a:off x="3376059" y="980800"/>
            <a:ext cx="803451" cy="651053"/>
          </a:xfrm>
          <a:prstGeom prst="bentConnector3">
            <a:avLst>
              <a:gd name="adj1" fmla="val 50000"/>
            </a:avLst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Rectangle 15"/>
          <p:cNvSpPr>
            <a:spLocks noChangeArrowheads="1"/>
          </p:cNvSpPr>
          <p:nvPr/>
        </p:nvSpPr>
        <p:spPr bwMode="auto">
          <a:xfrm>
            <a:off x="4765146" y="3946747"/>
            <a:ext cx="1891260" cy="520655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marL="180000" indent="-180000" defTabSz="760413">
              <a:buAutoNum type="arabicPeriod"/>
            </a:pP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ต้นฉบับสัญญา</a:t>
            </a:r>
            <a:r>
              <a:rPr lang="th-TH" sz="1400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หัวหน้าโครงการ</a:t>
            </a:r>
          </a:p>
          <a:p>
            <a:pPr marL="180000" indent="-180000" defTabSz="760413">
              <a:buAutoNum type="arabicPeriod"/>
            </a:pP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สำเนาสัญญาให้</a:t>
            </a:r>
            <a:r>
              <a:rPr lang="th-TH" sz="1400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สถาบันวิจัยฯ</a:t>
            </a:r>
            <a:endParaRPr lang="en-US" sz="1400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99" name="Straight Arrow Connector 98"/>
          <p:cNvCxnSpPr>
            <a:stCxn id="286" idx="2"/>
            <a:endCxn id="97" idx="0"/>
          </p:cNvCxnSpPr>
          <p:nvPr/>
        </p:nvCxnSpPr>
        <p:spPr bwMode="auto">
          <a:xfrm>
            <a:off x="5697638" y="3741613"/>
            <a:ext cx="13138" cy="205134"/>
          </a:xfrm>
          <a:prstGeom prst="straightConnector1">
            <a:avLst/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465" idx="1"/>
            <a:endCxn id="417" idx="3"/>
          </p:cNvCxnSpPr>
          <p:nvPr/>
        </p:nvCxnSpPr>
        <p:spPr bwMode="auto">
          <a:xfrm flipH="1">
            <a:off x="4382574" y="7005088"/>
            <a:ext cx="156625" cy="4850"/>
          </a:xfrm>
          <a:prstGeom prst="straightConnector1">
            <a:avLst/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Rectangle 15"/>
          <p:cNvSpPr>
            <a:spLocks noChangeArrowheads="1"/>
          </p:cNvSpPr>
          <p:nvPr/>
        </p:nvSpPr>
        <p:spPr bwMode="auto">
          <a:xfrm>
            <a:off x="4761714" y="5199565"/>
            <a:ext cx="1409274" cy="520655"/>
          </a:xfrm>
          <a:prstGeom prst="rect">
            <a:avLst/>
          </a:prstGeom>
          <a:noFill/>
          <a:ln w="3175">
            <a:solidFill>
              <a:srgbClr val="FF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4450" rIns="92075" bIns="44450">
            <a:spAutoFit/>
          </a:bodyPr>
          <a:lstStyle/>
          <a:p>
            <a:pPr algn="ctr" defTabSz="760413"/>
            <a:r>
              <a:rPr lang="th-TH" sz="1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หัวหน้าโครงการ </a:t>
            </a:r>
            <a:r>
              <a:rPr lang="th-TH" sz="1400" dirty="0" smtClean="0">
                <a:latin typeface="TH SarabunPSK" pitchFamily="34" charset="-34"/>
                <a:cs typeface="TH SarabunPSK" pitchFamily="34" charset="-34"/>
              </a:rPr>
              <a:t>ส่งรายงานขอเบิกเงินสมทบ</a:t>
            </a:r>
            <a:endParaRPr lang="en-US" sz="14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43" name="Straight Arrow Connector 142"/>
          <p:cNvCxnSpPr>
            <a:stCxn id="140" idx="2"/>
            <a:endCxn id="461" idx="0"/>
          </p:cNvCxnSpPr>
          <p:nvPr/>
        </p:nvCxnSpPr>
        <p:spPr bwMode="auto">
          <a:xfrm>
            <a:off x="5466351" y="5720220"/>
            <a:ext cx="13209" cy="251443"/>
          </a:xfrm>
          <a:prstGeom prst="straightConnector1">
            <a:avLst/>
          </a:prstGeom>
          <a:ln w="12700">
            <a:solidFill>
              <a:srgbClr val="FF0000"/>
            </a:solidFill>
            <a:prstDash val="sysDot"/>
            <a:headEnd type="none" w="sm" len="sm"/>
            <a:tailEnd type="arrow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rdiaUPC"/>
        <a:ea typeface=""/>
        <a:cs typeface=""/>
      </a:majorFont>
      <a:minorFont>
        <a:latin typeface="CordiaUP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UPC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UPC" pitchFamily="18" charset="-34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3216</TotalTime>
  <Words>464</Words>
  <Application>Microsoft Office PowerPoint</Application>
  <PresentationFormat>A4 Paper (210x297 mm)</PresentationFormat>
  <Paragraphs>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AngsanaUPC</vt:lpstr>
      <vt:lpstr>Cordia New</vt:lpstr>
      <vt:lpstr>CordiaUPC</vt:lpstr>
      <vt:lpstr>TH SarabunPSK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ขั้นตอนการขอรับเงินอุดหนุนการวิจัย มหาวิทยาลัยเทคโนโลยีสุรนารี</dc:title>
  <dc:creator>IRD</dc:creator>
  <cp:lastModifiedBy>meaung suj</cp:lastModifiedBy>
  <cp:revision>252</cp:revision>
  <cp:lastPrinted>2015-04-09T11:50:35Z</cp:lastPrinted>
  <dcterms:created xsi:type="dcterms:W3CDTF">1997-09-04T09:34:30Z</dcterms:created>
  <dcterms:modified xsi:type="dcterms:W3CDTF">2015-04-10T01:53:57Z</dcterms:modified>
</cp:coreProperties>
</file>