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574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546" y="-78"/>
      </p:cViewPr>
      <p:guideLst>
        <p:guide orient="horz" pos="3150"/>
        <p:guide pos="21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242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6795" y="16028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5224" y="16028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endParaRPr lang="th-TH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485775"/>
            <a:ext cx="1797050" cy="2598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8616" y="3244163"/>
            <a:ext cx="7227808" cy="307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58" tIns="46429" rIns="92858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6795" y="6472296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5224" y="6472296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fld id="{A9D96C37-043D-4AD4-9E67-486C79B917C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66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59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31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31975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E0C0-D97C-4BA4-88CE-FFF9D0C2DD9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51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B7648-BA99-448A-8397-BB3629A34B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9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79475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79475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D8347-58D6-4C97-A6B5-CEB9E7E9BC8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6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61FD-3816-491B-9A06-FD44309211E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65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71E3-6A7E-479F-BC67-78B9C67C3F4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6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9C5C-D41E-45EA-965C-7560B8E06D7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1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903F-B788-4972-8828-DDE7792CF8D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010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77E4-BC7D-416D-B9C0-AF7EDD2F85A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11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12F99-3EE9-4859-968C-BAADBE85F59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8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37926-1B34-4E33-8330-F8EE01380B8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62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899-76DE-43B7-9280-99290D2C99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56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0675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ctr"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r" defTabSz="760413">
              <a:defRPr sz="1400">
                <a:latin typeface="+mn-lt"/>
              </a:defRPr>
            </a:lvl1pPr>
          </a:lstStyle>
          <a:p>
            <a:fld id="{908EB049-4ACF-4B25-9DC8-D2CD2F228D8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2pPr>
      <a:lvl3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3pPr>
      <a:lvl4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4pPr>
      <a:lvl5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5pPr>
      <a:lvl6pPr marL="4572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6pPr>
      <a:lvl7pPr marL="9144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7pPr>
      <a:lvl8pPr marL="13716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8pPr>
      <a:lvl9pPr marL="18288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9pPr>
    </p:titleStyle>
    <p:bodyStyle>
      <a:lvl1pPr marL="342900" indent="-3429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0200" indent="-22860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488504"/>
            <a:ext cx="5113338" cy="792038"/>
          </a:xfrm>
          <a:solidFill>
            <a:srgbClr val="EAEAEA"/>
          </a:solidFill>
          <a:ln w="3175" cap="flat" cmpd="thickThin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100012" tIns="50800" rIns="100012" bIns="50800"/>
          <a:lstStyle/>
          <a:p>
            <a:r>
              <a:rPr lang="en-US" sz="1800" b="1" dirty="0" err="1">
                <a:latin typeface="Angsana New" pitchFamily="18" charset="-34"/>
                <a:cs typeface="Angsana New" pitchFamily="18" charset="-34"/>
              </a:rPr>
              <a:t>ขั้นตอนการ</a:t>
            </a:r>
            <a:r>
              <a:rPr lang="en-US" sz="1800" b="1" dirty="0" err="1" smtClean="0">
                <a:latin typeface="Angsana New" pitchFamily="18" charset="-34"/>
                <a:cs typeface="Angsana New" pitchFamily="18" charset="-34"/>
              </a:rPr>
              <a:t>ขอรับ</a:t>
            </a:r>
            <a:r>
              <a:rPr lang="th-TH" sz="18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เงินสมทบจาก</a:t>
            </a:r>
            <a:r>
              <a:rPr lang="en-US" sz="1800" b="1" dirty="0" err="1">
                <a:latin typeface="Angsana New" pitchFamily="18" charset="-34"/>
                <a:cs typeface="Angsana New" pitchFamily="18" charset="-34"/>
              </a:rPr>
              <a:t>มหาวิทยาลัยเทคโนโลยีสุร</a:t>
            </a:r>
            <a:r>
              <a:rPr lang="en-US" sz="1800" b="1" dirty="0" err="1" smtClean="0">
                <a:latin typeface="Angsana New" pitchFamily="18" charset="-34"/>
                <a:cs typeface="Angsana New" pitchFamily="18" charset="-34"/>
              </a:rPr>
              <a:t>นารี</a:t>
            </a:r>
            <a:r>
              <a:rPr lang="th-TH" sz="18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18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ประเภทโครงการที่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ได้รับเงิน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อุดหนุนการวิจัยจาก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แหล่ง</a:t>
            </a:r>
            <a:r>
              <a:rPr lang="th-TH" sz="1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ทุน</a:t>
            </a:r>
            <a:r>
              <a:rPr lang="th-TH" sz="1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ภายนอก</a:t>
            </a:r>
            <a:endParaRPr lang="en-US" sz="16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92696" y="1568624"/>
            <a:ext cx="5298718" cy="1166986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ส่งเอกสารเพื่อขอความเห็นชอบเบื้องต้น จำนวน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1400" dirty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ชุด</a:t>
            </a:r>
            <a:endParaRPr lang="th-TH" sz="1400" dirty="0" smtClean="0">
              <a:latin typeface="Angsana New" pitchFamily="18" charset="-34"/>
              <a:cs typeface="Angsana New" pitchFamily="18" charset="-34"/>
            </a:endParaRPr>
          </a:p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(ก่อนส่งเอกสารขอทุนไปยังแหล่ง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ทุน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ภายนอก) ดังนี้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ข้อเสนอ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โครงการวิจัยตาม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แบบ ของหน่วยงานภายนอกที่จะเสนอขอทุนวิจัย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แผนการใช้จ่ายเงินในส่วนที่จะขอรับเงินสมทบจาก มทส. (ต้องระบุใน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Proposal </a:t>
            </a:r>
            <a:r>
              <a:rPr lang="en-US" sz="1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ระบุให้ชัดเจนว่าส่วนใดขอจากแหล่งทุนภายนอก ส่วนใดจะขอจาก มทส.)</a:t>
            </a:r>
            <a:endParaRPr lang="th-TH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774113" y="9264649"/>
            <a:ext cx="292100" cy="290513"/>
          </a:xfrm>
          <a:prstGeom prst="ellipse">
            <a:avLst/>
          </a:prstGeom>
          <a:noFill/>
          <a:ln w="3175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751888" y="9256712"/>
            <a:ext cx="310983" cy="339196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th-TH" sz="1400" dirty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2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041586" y="2864768"/>
            <a:ext cx="4611835" cy="305212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คณะอนุกรรมการพิจารณากลั่นกรองและจัดสรรงบประมาณ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โครงการวิจัย พิจารณาเห็นชอบ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041586" y="4638675"/>
            <a:ext cx="4033837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โครงการส่งเอกสารขอทุนอุดหนุนโครงการวิจัยต่อแหล่งทุนภายนอก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4435342" y="3296816"/>
            <a:ext cx="1225906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ส่งหัวหน้า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โครงการแก้ไข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1441647" y="6105128"/>
            <a:ext cx="3249131" cy="73609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โครงการส่งเอกสารเพื่อขอเงินสมทบ ดังนี้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สำเนาสัญญารับทุน และ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Proposal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ฉบับที่ได้รับอนุมัติทุนวิจัย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แผนการใช้จ่ายเงินสมทบที่ขอรับจาก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มทส. (สบวพ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-4)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2225267" y="5019404"/>
            <a:ext cx="720884" cy="249941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ได้รับอนุมัติ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3232865" y="5019404"/>
            <a:ext cx="1017370" cy="249941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ไม่ได้รับการอนุมัติ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4503737" y="5013487"/>
            <a:ext cx="1064831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สิ้นสุดกระบวนการ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3" name="Straight Arrow Connector 2"/>
          <p:cNvCxnSpPr>
            <a:stCxn id="4099" idx="2"/>
            <a:endCxn id="4108" idx="0"/>
          </p:cNvCxnSpPr>
          <p:nvPr/>
        </p:nvCxnSpPr>
        <p:spPr bwMode="auto">
          <a:xfrm>
            <a:off x="3342055" y="2735610"/>
            <a:ext cx="5449" cy="12915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29" idx="3"/>
            <a:endCxn id="31" idx="1"/>
          </p:cNvCxnSpPr>
          <p:nvPr/>
        </p:nvCxnSpPr>
        <p:spPr bwMode="auto">
          <a:xfrm>
            <a:off x="4250235" y="5144375"/>
            <a:ext cx="253502" cy="1119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4475372" y="4184695"/>
            <a:ext cx="1170582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สิ้นสุดกระบวนการ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101" name="Straight Arrow Connector 4100"/>
          <p:cNvCxnSpPr>
            <a:stCxn id="104" idx="3"/>
            <a:endCxn id="61" idx="1"/>
          </p:cNvCxnSpPr>
          <p:nvPr/>
        </p:nvCxnSpPr>
        <p:spPr bwMode="auto">
          <a:xfrm>
            <a:off x="4033546" y="4313518"/>
            <a:ext cx="441826" cy="1325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tangle 31"/>
          <p:cNvSpPr>
            <a:spLocks noChangeArrowheads="1"/>
          </p:cNvSpPr>
          <p:nvPr/>
        </p:nvSpPr>
        <p:spPr bwMode="auto">
          <a:xfrm>
            <a:off x="1700808" y="3416234"/>
            <a:ext cx="1048917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เห็นชอบในหลักการ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3230873" y="3523955"/>
            <a:ext cx="84089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ความเห็นอื่น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3" name="Rectangle 31"/>
          <p:cNvSpPr>
            <a:spLocks noChangeArrowheads="1"/>
          </p:cNvSpPr>
          <p:nvPr/>
        </p:nvSpPr>
        <p:spPr bwMode="auto">
          <a:xfrm>
            <a:off x="4428705" y="3728864"/>
            <a:ext cx="1224716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มีข้อเสนอแนะ/แก้ไข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4" name="Rectangle 31"/>
          <p:cNvSpPr>
            <a:spLocks noChangeArrowheads="1"/>
          </p:cNvSpPr>
          <p:nvPr/>
        </p:nvSpPr>
        <p:spPr bwMode="auto">
          <a:xfrm>
            <a:off x="3288575" y="4160912"/>
            <a:ext cx="744971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ไม่อนุมัติ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94" name="Elbow Connector 93"/>
          <p:cNvCxnSpPr>
            <a:stCxn id="89" idx="2"/>
            <a:endCxn id="4127" idx="0"/>
          </p:cNvCxnSpPr>
          <p:nvPr/>
        </p:nvCxnSpPr>
        <p:spPr bwMode="auto">
          <a:xfrm rot="16200000" flipH="1">
            <a:off x="2290993" y="3871163"/>
            <a:ext cx="701786" cy="8332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55" name="Elbow Connector 4154"/>
          <p:cNvCxnSpPr>
            <a:stCxn id="4108" idx="2"/>
            <a:endCxn id="89" idx="0"/>
          </p:cNvCxnSpPr>
          <p:nvPr/>
        </p:nvCxnSpPr>
        <p:spPr bwMode="auto">
          <a:xfrm rot="5400000">
            <a:off x="2663259" y="2731989"/>
            <a:ext cx="246254" cy="1122237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>
            <a:stCxn id="89" idx="3"/>
            <a:endCxn id="90" idx="1"/>
          </p:cNvCxnSpPr>
          <p:nvPr/>
        </p:nvCxnSpPr>
        <p:spPr bwMode="auto">
          <a:xfrm flipV="1">
            <a:off x="2749725" y="3676561"/>
            <a:ext cx="481148" cy="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Arrow Connector 104"/>
          <p:cNvCxnSpPr>
            <a:stCxn id="103" idx="0"/>
            <a:endCxn id="4150" idx="2"/>
          </p:cNvCxnSpPr>
          <p:nvPr/>
        </p:nvCxnSpPr>
        <p:spPr bwMode="auto">
          <a:xfrm flipV="1">
            <a:off x="5041063" y="3571250"/>
            <a:ext cx="7232" cy="15761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Elbow Connector 107"/>
          <p:cNvCxnSpPr>
            <a:stCxn id="4150" idx="3"/>
            <a:endCxn id="4108" idx="3"/>
          </p:cNvCxnSpPr>
          <p:nvPr/>
        </p:nvCxnSpPr>
        <p:spPr bwMode="auto">
          <a:xfrm flipH="1" flipV="1">
            <a:off x="5653421" y="3017374"/>
            <a:ext cx="7827" cy="416659"/>
          </a:xfrm>
          <a:prstGeom prst="bentConnector3">
            <a:avLst>
              <a:gd name="adj1" fmla="val -2920659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>
            <a:stCxn id="90" idx="2"/>
            <a:endCxn id="104" idx="0"/>
          </p:cNvCxnSpPr>
          <p:nvPr/>
        </p:nvCxnSpPr>
        <p:spPr bwMode="auto">
          <a:xfrm>
            <a:off x="3651320" y="3829167"/>
            <a:ext cx="9741" cy="33174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Elbow Connector 125"/>
          <p:cNvCxnSpPr>
            <a:stCxn id="90" idx="3"/>
            <a:endCxn id="103" idx="1"/>
          </p:cNvCxnSpPr>
          <p:nvPr/>
        </p:nvCxnSpPr>
        <p:spPr bwMode="auto">
          <a:xfrm>
            <a:off x="4071766" y="3676561"/>
            <a:ext cx="356939" cy="204909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0" name="Rectangle 19"/>
          <p:cNvSpPr>
            <a:spLocks noChangeArrowheads="1"/>
          </p:cNvSpPr>
          <p:nvPr/>
        </p:nvSpPr>
        <p:spPr bwMode="auto">
          <a:xfrm>
            <a:off x="1670259" y="5385048"/>
            <a:ext cx="2775546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มหาวิทยาลัยตอบรับการร่วมทุนวิจัย ทำสัญญารับทุน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172" name="Straight Arrow Connector 4171"/>
          <p:cNvCxnSpPr>
            <a:stCxn id="200" idx="2"/>
            <a:endCxn id="4151" idx="0"/>
          </p:cNvCxnSpPr>
          <p:nvPr/>
        </p:nvCxnSpPr>
        <p:spPr bwMode="auto">
          <a:xfrm>
            <a:off x="3058032" y="5699373"/>
            <a:ext cx="8181" cy="40575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Rectangle 43"/>
          <p:cNvSpPr>
            <a:spLocks noChangeArrowheads="1"/>
          </p:cNvSpPr>
          <p:nvPr/>
        </p:nvSpPr>
        <p:spPr bwMode="auto">
          <a:xfrm>
            <a:off x="3323551" y="5772384"/>
            <a:ext cx="1036159" cy="256866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ไม่ขอรับเงินสมทบ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9" name="Rectangle 54"/>
          <p:cNvSpPr>
            <a:spLocks noChangeArrowheads="1"/>
          </p:cNvSpPr>
          <p:nvPr/>
        </p:nvSpPr>
        <p:spPr bwMode="auto">
          <a:xfrm>
            <a:off x="4589899" y="5745088"/>
            <a:ext cx="1007811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สิ้นสุดกระบวนการ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10" name="Straight Arrow Connector 209"/>
          <p:cNvCxnSpPr>
            <a:stCxn id="208" idx="3"/>
            <a:endCxn id="209" idx="1"/>
          </p:cNvCxnSpPr>
          <p:nvPr/>
        </p:nvCxnSpPr>
        <p:spPr bwMode="auto">
          <a:xfrm flipV="1">
            <a:off x="4359710" y="5887169"/>
            <a:ext cx="230189" cy="1364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Rectangle 43"/>
          <p:cNvSpPr>
            <a:spLocks noChangeArrowheads="1"/>
          </p:cNvSpPr>
          <p:nvPr/>
        </p:nvSpPr>
        <p:spPr bwMode="auto">
          <a:xfrm>
            <a:off x="1949821" y="5772745"/>
            <a:ext cx="927796" cy="256866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>
              <a:lnSpc>
                <a:spcPct val="85000"/>
              </a:lnSpc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ขอรับเงินสมทบ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181" name="Straight Arrow Connector 4180"/>
          <p:cNvCxnSpPr>
            <a:stCxn id="4151" idx="2"/>
            <a:endCxn id="259" idx="0"/>
          </p:cNvCxnSpPr>
          <p:nvPr/>
        </p:nvCxnSpPr>
        <p:spPr bwMode="auto">
          <a:xfrm>
            <a:off x="3066213" y="6841227"/>
            <a:ext cx="14763" cy="20000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94" name="Straight Arrow Connector 4193"/>
          <p:cNvCxnSpPr>
            <a:stCxn id="4127" idx="2"/>
            <a:endCxn id="200" idx="0"/>
          </p:cNvCxnSpPr>
          <p:nvPr/>
        </p:nvCxnSpPr>
        <p:spPr bwMode="auto">
          <a:xfrm flipH="1">
            <a:off x="3058032" y="4953000"/>
            <a:ext cx="473" cy="43204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9" name="Rectangle 12"/>
          <p:cNvSpPr>
            <a:spLocks noChangeArrowheads="1"/>
          </p:cNvSpPr>
          <p:nvPr/>
        </p:nvSpPr>
        <p:spPr bwMode="auto">
          <a:xfrm>
            <a:off x="864267" y="7041232"/>
            <a:ext cx="4433417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คณะอนุกรรมการพิจารณากลั่นกรองและจัดสรรงบประมาณ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โครงการวิจัย พิจารณาอนุมัติ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0" name="Rectangle 31"/>
          <p:cNvSpPr>
            <a:spLocks noChangeArrowheads="1"/>
          </p:cNvSpPr>
          <p:nvPr/>
        </p:nvSpPr>
        <p:spPr bwMode="auto">
          <a:xfrm>
            <a:off x="891689" y="8769424"/>
            <a:ext cx="4033837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หัวหน้าโครงการวิจัยส่งใบขออนุมัติเบิกเงินสมทบตามแบบ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-1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1" name="Rectangle 54"/>
          <p:cNvSpPr>
            <a:spLocks noChangeArrowheads="1"/>
          </p:cNvSpPr>
          <p:nvPr/>
        </p:nvSpPr>
        <p:spPr bwMode="auto">
          <a:xfrm>
            <a:off x="4221088" y="7473280"/>
            <a:ext cx="1318109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ส่งหัวหน้า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โครงการแก้ไข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2" name="Rectangle 54"/>
          <p:cNvSpPr>
            <a:spLocks noChangeArrowheads="1"/>
          </p:cNvSpPr>
          <p:nvPr/>
        </p:nvSpPr>
        <p:spPr bwMode="auto">
          <a:xfrm>
            <a:off x="4325475" y="8361159"/>
            <a:ext cx="1170582" cy="28416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สิ้นสุดกระบวนการ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63" name="Straight Arrow Connector 262"/>
          <p:cNvCxnSpPr>
            <a:stCxn id="267" idx="3"/>
            <a:endCxn id="262" idx="1"/>
          </p:cNvCxnSpPr>
          <p:nvPr/>
        </p:nvCxnSpPr>
        <p:spPr bwMode="auto">
          <a:xfrm>
            <a:off x="3883649" y="8489982"/>
            <a:ext cx="441826" cy="1325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31"/>
          <p:cNvSpPr>
            <a:spLocks noChangeArrowheads="1"/>
          </p:cNvSpPr>
          <p:nvPr/>
        </p:nvSpPr>
        <p:spPr bwMode="auto">
          <a:xfrm>
            <a:off x="1550911" y="7689304"/>
            <a:ext cx="1048917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อนุมัติ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5" name="Rectangle 31"/>
          <p:cNvSpPr>
            <a:spLocks noChangeArrowheads="1"/>
          </p:cNvSpPr>
          <p:nvPr/>
        </p:nvSpPr>
        <p:spPr bwMode="auto">
          <a:xfrm>
            <a:off x="3080976" y="7700419"/>
            <a:ext cx="84089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ความเห็นอื่น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6" name="Rectangle 31"/>
          <p:cNvSpPr>
            <a:spLocks noChangeArrowheads="1"/>
          </p:cNvSpPr>
          <p:nvPr/>
        </p:nvSpPr>
        <p:spPr bwMode="auto">
          <a:xfrm>
            <a:off x="4278808" y="7905328"/>
            <a:ext cx="1224716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มีข้อเสนอแนะ/แก้ไข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7" name="Rectangle 31"/>
          <p:cNvSpPr>
            <a:spLocks noChangeArrowheads="1"/>
          </p:cNvSpPr>
          <p:nvPr/>
        </p:nvSpPr>
        <p:spPr bwMode="auto">
          <a:xfrm>
            <a:off x="3138678" y="8337376"/>
            <a:ext cx="744971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ไม่อนุมัติ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68" name="Elbow Connector 267"/>
          <p:cNvCxnSpPr>
            <a:stCxn id="264" idx="2"/>
            <a:endCxn id="260" idx="0"/>
          </p:cNvCxnSpPr>
          <p:nvPr/>
        </p:nvCxnSpPr>
        <p:spPr bwMode="auto">
          <a:xfrm rot="16200000" flipH="1">
            <a:off x="2104535" y="7965351"/>
            <a:ext cx="774908" cy="8332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Elbow Connector 268"/>
          <p:cNvCxnSpPr>
            <a:stCxn id="259" idx="2"/>
            <a:endCxn id="264" idx="0"/>
          </p:cNvCxnSpPr>
          <p:nvPr/>
        </p:nvCxnSpPr>
        <p:spPr bwMode="auto">
          <a:xfrm rot="5400000">
            <a:off x="2406743" y="7015071"/>
            <a:ext cx="342860" cy="1005606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>
            <a:stCxn id="264" idx="3"/>
            <a:endCxn id="265" idx="1"/>
          </p:cNvCxnSpPr>
          <p:nvPr/>
        </p:nvCxnSpPr>
        <p:spPr bwMode="auto">
          <a:xfrm>
            <a:off x="2599828" y="7841910"/>
            <a:ext cx="481148" cy="1111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>
            <a:stCxn id="266" idx="0"/>
            <a:endCxn id="261" idx="2"/>
          </p:cNvCxnSpPr>
          <p:nvPr/>
        </p:nvCxnSpPr>
        <p:spPr bwMode="auto">
          <a:xfrm flipH="1" flipV="1">
            <a:off x="4880143" y="7747714"/>
            <a:ext cx="11023" cy="157614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Elbow Connector 271"/>
          <p:cNvCxnSpPr>
            <a:stCxn id="261" idx="3"/>
            <a:endCxn id="259" idx="3"/>
          </p:cNvCxnSpPr>
          <p:nvPr/>
        </p:nvCxnSpPr>
        <p:spPr bwMode="auto">
          <a:xfrm flipH="1" flipV="1">
            <a:off x="5297684" y="7193838"/>
            <a:ext cx="241513" cy="416659"/>
          </a:xfrm>
          <a:prstGeom prst="bentConnector3">
            <a:avLst>
              <a:gd name="adj1" fmla="val -94653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>
            <a:stCxn id="265" idx="2"/>
            <a:endCxn id="267" idx="0"/>
          </p:cNvCxnSpPr>
          <p:nvPr/>
        </p:nvCxnSpPr>
        <p:spPr bwMode="auto">
          <a:xfrm>
            <a:off x="3501423" y="8005631"/>
            <a:ext cx="9741" cy="33174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Elbow Connector 273"/>
          <p:cNvCxnSpPr>
            <a:stCxn id="265" idx="3"/>
            <a:endCxn id="266" idx="1"/>
          </p:cNvCxnSpPr>
          <p:nvPr/>
        </p:nvCxnSpPr>
        <p:spPr bwMode="auto">
          <a:xfrm>
            <a:off x="3921869" y="7853025"/>
            <a:ext cx="356939" cy="204909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5" name="Straight Arrow Connector 4214"/>
          <p:cNvCxnSpPr>
            <a:stCxn id="260" idx="2"/>
            <a:endCxn id="4103" idx="0"/>
          </p:cNvCxnSpPr>
          <p:nvPr/>
        </p:nvCxnSpPr>
        <p:spPr bwMode="auto">
          <a:xfrm>
            <a:off x="2908608" y="9083749"/>
            <a:ext cx="11555" cy="1809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090867" y="392114"/>
            <a:ext cx="334963" cy="276225"/>
            <a:chOff x="1947" y="247"/>
            <a:chExt cx="211" cy="174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auto">
            <a:xfrm>
              <a:off x="1972" y="247"/>
              <a:ext cx="184" cy="159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947" y="247"/>
              <a:ext cx="211" cy="1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5000"/>
                </a:lnSpc>
              </a:pPr>
              <a:r>
                <a:rPr lang="th-TH" sz="1400" dirty="0">
                  <a:latin typeface="Angsana New Thai" pitchFamily="18" charset="-34"/>
                </a:rPr>
                <a:t> </a:t>
              </a:r>
              <a:r>
                <a:rPr lang="th-TH" sz="1400" dirty="0" smtClean="0">
                  <a:latin typeface="Angsana New Thai" pitchFamily="18" charset="-34"/>
                </a:rPr>
                <a:t>2</a:t>
              </a:r>
              <a:endParaRPr lang="th-TH" sz="1400" dirty="0">
                <a:latin typeface="Angsana New Thai" pitchFamily="18" charset="-34"/>
              </a:endParaRPr>
            </a:p>
          </p:txBody>
        </p:sp>
      </p:grp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836742" y="3067047"/>
            <a:ext cx="2879725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>
                <a:latin typeface="Angsana New" pitchFamily="18" charset="-34"/>
                <a:cs typeface="Angsana New" pitchFamily="18" charset="-34"/>
              </a:rPr>
              <a:t>คณะกรรมอนุกรรมการฯ พิจารณารับรองรายงาน</a:t>
            </a:r>
            <a:endParaRPr lang="th-TH" altLang="zh-TW" sz="14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196752" y="4030042"/>
            <a:ext cx="4170589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ส่วนการเงินและบัญชีโอนเงินงวดที่ </a:t>
            </a:r>
            <a:r>
              <a:rPr lang="en-US" sz="1400" dirty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เป็นต้นไป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เข้า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บัญชีเงินฝากชื่อโครงการวิจัย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205831" y="4772254"/>
            <a:ext cx="2160587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>
                <a:latin typeface="Angsana New" pitchFamily="18" charset="-34"/>
                <a:cs typeface="Angsana New" pitchFamily="18" charset="-34"/>
              </a:rPr>
              <a:t>หัวหน้าโครงการดำเนินงานวิจัย</a:t>
            </a:r>
            <a:endParaRPr lang="en-US" sz="140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422655" y="3503611"/>
            <a:ext cx="1152525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th-TH" altLang="zh-TW" sz="1400" dirty="0">
                <a:latin typeface="Angsana New" pitchFamily="18" charset="-34"/>
                <a:cs typeface="Angsana New" pitchFamily="18" charset="-34"/>
              </a:rPr>
              <a:t>ไม่รับรอง  /  แก้ไข</a:t>
            </a:r>
            <a:r>
              <a:rPr lang="en-US" altLang="zh-TW" sz="1400" dirty="0">
                <a:latin typeface="Angsana New" pitchFamily="18" charset="-34"/>
                <a:ea typeface="PMingLiU" pitchFamily="18" charset="-120"/>
                <a:cs typeface="Angsana New" pitchFamily="18" charset="-34"/>
              </a:rPr>
              <a:t> 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214196" y="5268028"/>
            <a:ext cx="4159020" cy="95154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ส่งรายงาน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วิจัยเพื่อปิดโครงการ ดังนี้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รายงาน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การใช้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จ่ายเงินสมทบในส่วนที่ได้รับจาก มทส. (สบวพ-ส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-5)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สำเนารายงานผลการวิจัยฉบับสมบูรณ์ จำนวน 1 เล่ม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สำเนาผลงานตีพิมพ์ หรือเอกสารอื่นๆ (</a:t>
            </a:r>
            <a:r>
              <a:rPr lang="th-TH" sz="1400" i="1" dirty="0" smtClean="0">
                <a:latin typeface="Angsana New" pitchFamily="18" charset="-34"/>
                <a:cs typeface="Angsana New" pitchFamily="18" charset="-34"/>
              </a:rPr>
              <a:t>ถ้ามี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) จำนวน 1 ฉบับ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998172" y="7339697"/>
            <a:ext cx="4575906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การเงินของสถาบันวิจัยและพัฒนา ตรวจสอบเอกสารการใช้จ่ายเงิน</a:t>
            </a:r>
          </a:p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เอกสารการใช้จ่ายเงินสมทบในส่วนที่ได้รับจาก มทส. (ใบเสร็จรับเงิน ใบสำคัญรับเงิน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522678" y="8448450"/>
            <a:ext cx="121312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ถูกต้อง ครบถ้วน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48680" y="1913369"/>
            <a:ext cx="5616624" cy="951543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โครงการขอ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อนุมัติเบิกเงินงวดที่ 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เป็นต้นไป โดยแนบเอกสารจำนวน 10 ชุด ดังนี้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ใบขออนุมัติเบิกเงินสมทบ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(สบวพ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-1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กรณีเบิกค่าตอบแทน ใช้สอย วัสดุ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i="1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สบวพ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กรณีเบิกค่าครุภัณฑ์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สำเนารายงานความก้าวหน้าโครงการวิจัยฉบับที่เสนอต่อ</a:t>
            </a:r>
            <a:r>
              <a:rPr lang="th-TH" sz="1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หน่วยงาน</a:t>
            </a:r>
            <a:r>
              <a:rPr lang="th-TH" sz="1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ที่ร่วมสนับสนุน</a:t>
            </a:r>
            <a:r>
              <a:rPr lang="th-TH" sz="14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ทุน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สบวพ-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-6</a:t>
            </a:r>
            <a:endParaRPr lang="th-TH" sz="1400" dirty="0" smtClean="0">
              <a:latin typeface="Angsana New" pitchFamily="18" charset="-34"/>
              <a:cs typeface="Angsana New" pitchFamily="18" charset="-34"/>
            </a:endParaRPr>
          </a:p>
          <a:p>
            <a:pPr marL="180000" indent="-144000" defTabSz="760413">
              <a:buFont typeface="+mj-lt"/>
              <a:buAutoNum type="arabicPeriod"/>
            </a:pP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รายงานการใช้จ่ายเงินสมทบที่ได้รับจาก 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มทส. </a:t>
            </a:r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(สบวพ</a:t>
            </a:r>
            <a:r>
              <a:rPr lang="th-TH" sz="1400" dirty="0">
                <a:latin typeface="Angsana New" pitchFamily="18" charset="-34"/>
                <a:cs typeface="Angsana New" pitchFamily="18" charset="-34"/>
              </a:rPr>
              <a:t>-ส</a:t>
            </a:r>
            <a:r>
              <a:rPr lang="en-US" sz="1400" dirty="0" smtClean="0">
                <a:latin typeface="Angsana New" pitchFamily="18" charset="-34"/>
                <a:cs typeface="Angsana New" pitchFamily="18" charset="-34"/>
              </a:rPr>
              <a:t>-5)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168525" y="1433512"/>
            <a:ext cx="2160587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หัวหน้าโครงการดำเนินงานวิจัย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755361" y="3494086"/>
            <a:ext cx="1223962" cy="314325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Angsana New" pitchFamily="18" charset="-34"/>
                <a:cs typeface="Angsana New" pitchFamily="18" charset="-34"/>
              </a:rPr>
              <a:t>หัวหน้าโครงการวิจัย</a:t>
            </a:r>
            <a:endParaRPr lang="th-TH" altLang="zh-TW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1412875" y="920750"/>
            <a:ext cx="3671888" cy="28257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4450" rIns="92075" bIns="44450">
            <a:spAutoFit/>
          </a:bodyPr>
          <a:lstStyle/>
          <a:p>
            <a:pPr algn="ctr" defTabSz="760413">
              <a:lnSpc>
                <a:spcPct val="85000"/>
              </a:lnSpc>
            </a:pPr>
            <a:r>
              <a:rPr lang="th-TH" sz="1400" dirty="0">
                <a:latin typeface="Angsana New" pitchFamily="18" charset="-34"/>
                <a:cs typeface="Angsana New" pitchFamily="18" charset="-34"/>
              </a:rPr>
              <a:t>ส่วนการเงินและบัญชีโอนเงินงวดที่ </a:t>
            </a:r>
            <a:r>
              <a:rPr lang="en-US" sz="1400" dirty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altLang="zh-TW" sz="1400" dirty="0">
                <a:latin typeface="Angsana New" pitchFamily="18" charset="-34"/>
                <a:cs typeface="Angsana New" pitchFamily="18" charset="-34"/>
              </a:rPr>
              <a:t> เข้าบัญชีเงินฝากโครงการวิจัย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3" name="Straight Arrow Connector 2"/>
          <p:cNvCxnSpPr>
            <a:stCxn id="6183" idx="2"/>
            <a:endCxn id="6178" idx="0"/>
          </p:cNvCxnSpPr>
          <p:nvPr/>
        </p:nvCxnSpPr>
        <p:spPr bwMode="auto">
          <a:xfrm>
            <a:off x="3248819" y="1203325"/>
            <a:ext cx="0" cy="23018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>
            <a:stCxn id="6178" idx="2"/>
          </p:cNvCxnSpPr>
          <p:nvPr/>
        </p:nvCxnSpPr>
        <p:spPr bwMode="auto">
          <a:xfrm flipH="1">
            <a:off x="3248818" y="1716087"/>
            <a:ext cx="1" cy="197282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6154" idx="0"/>
          </p:cNvCxnSpPr>
          <p:nvPr/>
        </p:nvCxnSpPr>
        <p:spPr bwMode="auto">
          <a:xfrm>
            <a:off x="3248818" y="2864912"/>
            <a:ext cx="27787" cy="202135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6154" idx="2"/>
            <a:endCxn id="6158" idx="0"/>
          </p:cNvCxnSpPr>
          <p:nvPr/>
        </p:nvCxnSpPr>
        <p:spPr bwMode="auto">
          <a:xfrm>
            <a:off x="3276605" y="3381372"/>
            <a:ext cx="5442" cy="64867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6160" idx="3"/>
            <a:endCxn id="6180" idx="1"/>
          </p:cNvCxnSpPr>
          <p:nvPr/>
        </p:nvCxnSpPr>
        <p:spPr bwMode="auto">
          <a:xfrm flipV="1">
            <a:off x="4575180" y="3651249"/>
            <a:ext cx="180181" cy="6572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6158" idx="2"/>
            <a:endCxn id="6159" idx="0"/>
          </p:cNvCxnSpPr>
          <p:nvPr/>
        </p:nvCxnSpPr>
        <p:spPr bwMode="auto">
          <a:xfrm>
            <a:off x="3282047" y="4335254"/>
            <a:ext cx="4078" cy="43700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2532068" y="3429517"/>
            <a:ext cx="576262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th-TH" altLang="zh-TW" sz="1400" dirty="0" smtClean="0">
                <a:latin typeface="Angsana New" pitchFamily="18" charset="-34"/>
                <a:cs typeface="Angsana New" pitchFamily="18" charset="-34"/>
              </a:rPr>
              <a:t>รับรอง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152" name="Straight Arrow Connector 6151"/>
          <p:cNvCxnSpPr>
            <a:stCxn id="6159" idx="2"/>
            <a:endCxn id="6167" idx="0"/>
          </p:cNvCxnSpPr>
          <p:nvPr/>
        </p:nvCxnSpPr>
        <p:spPr bwMode="auto">
          <a:xfrm>
            <a:off x="3286125" y="5054829"/>
            <a:ext cx="7581" cy="21319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2011881" y="6465168"/>
            <a:ext cx="2563299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คณะอนุกรรมการฯ พิจารณารับรองรายงาน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1522677" y="8966891"/>
            <a:ext cx="1213123" cy="30521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latin typeface="Angsana New" pitchFamily="18" charset="-34"/>
                <a:cs typeface="Angsana New" pitchFamily="18" charset="-34"/>
              </a:rPr>
              <a:t>ปิดโครงการ</a:t>
            </a:r>
            <a:endParaRPr lang="en-US" sz="1400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6169" name="Elbow Connector 6168"/>
          <p:cNvCxnSpPr>
            <a:stCxn id="6170" idx="2"/>
            <a:endCxn id="6171" idx="0"/>
          </p:cNvCxnSpPr>
          <p:nvPr/>
        </p:nvCxnSpPr>
        <p:spPr bwMode="auto">
          <a:xfrm rot="5400000">
            <a:off x="2413634" y="7575959"/>
            <a:ext cx="588098" cy="11568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>
            <a:stCxn id="6171" idx="2"/>
            <a:endCxn id="67" idx="0"/>
          </p:cNvCxnSpPr>
          <p:nvPr/>
        </p:nvCxnSpPr>
        <p:spPr bwMode="auto">
          <a:xfrm flipH="1">
            <a:off x="2129239" y="8753662"/>
            <a:ext cx="1" cy="21322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54"/>
          <p:cNvSpPr>
            <a:spLocks noChangeArrowheads="1"/>
          </p:cNvSpPr>
          <p:nvPr/>
        </p:nvSpPr>
        <p:spPr bwMode="auto">
          <a:xfrm>
            <a:off x="4229073" y="8219806"/>
            <a:ext cx="1376622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ส่งหัวหน้า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โครงการแก้ไข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0" name="Rectangle 31"/>
          <p:cNvSpPr>
            <a:spLocks noChangeArrowheads="1"/>
          </p:cNvSpPr>
          <p:nvPr/>
        </p:nvSpPr>
        <p:spPr bwMode="auto">
          <a:xfrm>
            <a:off x="3107194" y="8459270"/>
            <a:ext cx="84089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ความเห็นอื่น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4305026" y="8664179"/>
            <a:ext cx="1224716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มีข้อเสนอแนะ/แก้ไข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2" name="Straight Arrow Connector 81"/>
          <p:cNvCxnSpPr>
            <a:stCxn id="6171" idx="3"/>
            <a:endCxn id="80" idx="1"/>
          </p:cNvCxnSpPr>
          <p:nvPr/>
        </p:nvCxnSpPr>
        <p:spPr bwMode="auto">
          <a:xfrm>
            <a:off x="2735801" y="8601056"/>
            <a:ext cx="371393" cy="1082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>
            <a:stCxn id="81" idx="0"/>
            <a:endCxn id="79" idx="2"/>
          </p:cNvCxnSpPr>
          <p:nvPr/>
        </p:nvCxnSpPr>
        <p:spPr bwMode="auto">
          <a:xfrm flipV="1">
            <a:off x="4917384" y="8494240"/>
            <a:ext cx="0" cy="169939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Elbow Connector 84"/>
          <p:cNvCxnSpPr>
            <a:stCxn id="80" idx="3"/>
            <a:endCxn id="81" idx="1"/>
          </p:cNvCxnSpPr>
          <p:nvPr/>
        </p:nvCxnSpPr>
        <p:spPr bwMode="auto">
          <a:xfrm>
            <a:off x="3948087" y="8611876"/>
            <a:ext cx="356939" cy="204909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lbow Connector 47"/>
          <p:cNvCxnSpPr>
            <a:stCxn id="79" idx="3"/>
            <a:endCxn id="6170" idx="3"/>
          </p:cNvCxnSpPr>
          <p:nvPr/>
        </p:nvCxnSpPr>
        <p:spPr bwMode="auto">
          <a:xfrm flipH="1" flipV="1">
            <a:off x="5574078" y="7600025"/>
            <a:ext cx="31617" cy="756998"/>
          </a:xfrm>
          <a:prstGeom prst="bentConnector3">
            <a:avLst>
              <a:gd name="adj1" fmla="val -723029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6167" idx="2"/>
            <a:endCxn id="66" idx="0"/>
          </p:cNvCxnSpPr>
          <p:nvPr/>
        </p:nvCxnSpPr>
        <p:spPr bwMode="auto">
          <a:xfrm flipH="1">
            <a:off x="3293531" y="6219571"/>
            <a:ext cx="175" cy="24559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66" idx="2"/>
            <a:endCxn id="6170" idx="0"/>
          </p:cNvCxnSpPr>
          <p:nvPr/>
        </p:nvCxnSpPr>
        <p:spPr bwMode="auto">
          <a:xfrm flipH="1">
            <a:off x="3286125" y="6770380"/>
            <a:ext cx="7406" cy="56931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4" name="Elbow Connector 6183"/>
          <p:cNvCxnSpPr>
            <a:stCxn id="6180" idx="0"/>
            <a:endCxn id="6154" idx="3"/>
          </p:cNvCxnSpPr>
          <p:nvPr/>
        </p:nvCxnSpPr>
        <p:spPr bwMode="auto">
          <a:xfrm rot="16200000" flipV="1">
            <a:off x="4906967" y="3033710"/>
            <a:ext cx="269876" cy="650875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16"/>
          <p:cNvSpPr>
            <a:spLocks noChangeArrowheads="1"/>
          </p:cNvSpPr>
          <p:nvPr/>
        </p:nvSpPr>
        <p:spPr bwMode="auto">
          <a:xfrm>
            <a:off x="3461789" y="6784518"/>
            <a:ext cx="1152525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th-TH" altLang="zh-TW" sz="1400" dirty="0">
                <a:latin typeface="Angsana New" pitchFamily="18" charset="-34"/>
                <a:cs typeface="Angsana New" pitchFamily="18" charset="-34"/>
              </a:rPr>
              <a:t>ไม่รับรอง  /  แก้ไข</a:t>
            </a:r>
            <a:r>
              <a:rPr lang="en-US" altLang="zh-TW" sz="1400" dirty="0">
                <a:latin typeface="Angsana New" pitchFamily="18" charset="-34"/>
                <a:ea typeface="PMingLiU" pitchFamily="18" charset="-120"/>
                <a:cs typeface="Angsana New" pitchFamily="18" charset="-34"/>
              </a:rPr>
              <a:t> 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8" name="Rectangle 36"/>
          <p:cNvSpPr>
            <a:spLocks noChangeArrowheads="1"/>
          </p:cNvSpPr>
          <p:nvPr/>
        </p:nvSpPr>
        <p:spPr bwMode="auto">
          <a:xfrm>
            <a:off x="4794495" y="6811384"/>
            <a:ext cx="1184828" cy="274434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dirty="0">
                <a:latin typeface="Angsana New" pitchFamily="18" charset="-34"/>
                <a:cs typeface="Angsana New" pitchFamily="18" charset="-34"/>
              </a:rPr>
              <a:t>หัวหน้าโครงการวิจัย</a:t>
            </a:r>
            <a:endParaRPr lang="th-TH" altLang="zh-TW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0" name="Straight Arrow Connector 139"/>
          <p:cNvCxnSpPr>
            <a:stCxn id="137" idx="3"/>
            <a:endCxn id="138" idx="1"/>
          </p:cNvCxnSpPr>
          <p:nvPr/>
        </p:nvCxnSpPr>
        <p:spPr bwMode="auto">
          <a:xfrm>
            <a:off x="4614314" y="6938728"/>
            <a:ext cx="180181" cy="987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tangle 16"/>
          <p:cNvSpPr>
            <a:spLocks noChangeArrowheads="1"/>
          </p:cNvSpPr>
          <p:nvPr/>
        </p:nvSpPr>
        <p:spPr bwMode="auto">
          <a:xfrm>
            <a:off x="2571202" y="6794392"/>
            <a:ext cx="576262" cy="308419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th-TH" altLang="zh-TW" sz="1400" dirty="0" smtClean="0">
                <a:latin typeface="Angsana New" pitchFamily="18" charset="-34"/>
                <a:cs typeface="Angsana New" pitchFamily="18" charset="-34"/>
              </a:rPr>
              <a:t>รับรอง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42" name="Elbow Connector 141"/>
          <p:cNvCxnSpPr>
            <a:stCxn id="138" idx="0"/>
            <a:endCxn id="66" idx="3"/>
          </p:cNvCxnSpPr>
          <p:nvPr/>
        </p:nvCxnSpPr>
        <p:spPr bwMode="auto">
          <a:xfrm rot="16200000" flipV="1">
            <a:off x="4884240" y="6308714"/>
            <a:ext cx="193610" cy="811729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18" name="Straight Arrow Connector 6217"/>
          <p:cNvCxnSpPr>
            <a:stCxn id="6148" idx="2"/>
            <a:endCxn id="6183" idx="0"/>
          </p:cNvCxnSpPr>
          <p:nvPr/>
        </p:nvCxnSpPr>
        <p:spPr bwMode="auto">
          <a:xfrm flipH="1">
            <a:off x="3248819" y="668339"/>
            <a:ext cx="9530" cy="252411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118322" y="3722064"/>
            <a:ext cx="1139315" cy="308419"/>
          </a:xfrm>
          <a:prstGeom prst="rect">
            <a:avLst/>
          </a:prstGeom>
          <a:noFill/>
          <a:ln w="3175">
            <a:noFill/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6038" rIns="92075" bIns="46038">
            <a:spAutoFit/>
          </a:bodyPr>
          <a:lstStyle/>
          <a:p>
            <a:pPr algn="ctr" defTabSz="762000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ประมาณ 1 สัปดาห์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2060984" y="4369591"/>
            <a:ext cx="1139315" cy="308419"/>
          </a:xfrm>
          <a:prstGeom prst="rect">
            <a:avLst/>
          </a:prstGeom>
          <a:noFill/>
          <a:ln w="3175">
            <a:noFill/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6038" rIns="92075" bIns="46038">
            <a:spAutoFit/>
          </a:bodyPr>
          <a:lstStyle/>
          <a:p>
            <a:pPr algn="ctr" defTabSz="762000"/>
            <a:r>
              <a:rPr lang="th-TH" sz="1400" dirty="0" smtClean="0">
                <a:latin typeface="Angsana New" pitchFamily="18" charset="-34"/>
                <a:cs typeface="Angsana New" pitchFamily="18" charset="-34"/>
              </a:rPr>
              <a:t>ประมาณ 1 สัปดาห์</a:t>
            </a:r>
            <a:endParaRPr lang="en-US" sz="14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" name="TextBox 2"/>
          <p:cNvSpPr txBox="1"/>
          <p:nvPr/>
        </p:nvSpPr>
        <p:spPr>
          <a:xfrm>
            <a:off x="1189711" y="9417496"/>
            <a:ext cx="4392488" cy="276999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th-TH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ngsanaUPC" pitchFamily="18" charset="-34"/>
                <a:ea typeface="+mn-ea"/>
                <a:cs typeface="+mn-cs"/>
              </a:defRPr>
            </a:lvl9pPr>
          </a:lstStyle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หมายเหตุ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แบบฟอร์มต่างๆ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Download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website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สถาบันวิจัยและพัฒนา 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http://ird.sut.ac.th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rdiaUPC"/>
        <a:ea typeface=""/>
        <a:cs typeface=""/>
      </a:majorFont>
      <a:minorFont>
        <a:latin typeface="Cord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476</Words>
  <Application>Microsoft Office PowerPoint</Application>
  <PresentationFormat>A4 Paper (210x297 mm)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ขั้นตอนการขอรับเงินสมทบจากมหาวิทยาลัยเทคโนโลยีสุรนารี ประเภทโครงการที่ได้รับเงินอุดหนุนการวิจัยจากแหล่งทุนภายนอก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ขั้นตอนการขอรับเงินอุดหนุนการวิจัย มหาวิทยาลัยเทคโนโลยีสุรนารี</dc:title>
  <dc:creator>IRD</dc:creator>
  <cp:lastModifiedBy>DELL</cp:lastModifiedBy>
  <cp:revision>150</cp:revision>
  <cp:lastPrinted>2012-03-02T07:17:24Z</cp:lastPrinted>
  <dcterms:created xsi:type="dcterms:W3CDTF">1997-09-04T09:34:30Z</dcterms:created>
  <dcterms:modified xsi:type="dcterms:W3CDTF">2013-05-14T03:49:29Z</dcterms:modified>
</cp:coreProperties>
</file>