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6858000" cy="9906000" type="A4"/>
  <p:notesSz cx="9926638" cy="6797675"/>
  <p:defaultTextStyle>
    <a:defPPr>
      <a:defRPr lang="th-TH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ngsanaUPC" pitchFamily="18" charset="-34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ngsanaUPC" pitchFamily="18" charset="-34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ngsanaUPC" pitchFamily="18" charset="-34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ngsanaUPC" pitchFamily="18" charset="-34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ngsanaUPC" pitchFamily="18" charset="-34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ngsanaUPC" pitchFamily="18" charset="-34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ngsanaUPC" pitchFamily="18" charset="-34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ngsanaUPC" pitchFamily="18" charset="-34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ngsanaUPC" pitchFamily="18" charset="-34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574" y="2082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546" y="-78"/>
      </p:cViewPr>
      <p:guideLst>
        <p:guide orient="horz" pos="3150"/>
        <p:guide pos="217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02420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36795" y="16028"/>
            <a:ext cx="4306610" cy="307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212" tIns="0" rIns="19212" bIns="0" numCol="1" anchor="t" anchorCtr="0" compatLnSpc="1">
            <a:prstTxWarp prst="textNoShape">
              <a:avLst/>
            </a:prstTxWarp>
          </a:bodyPr>
          <a:lstStyle>
            <a:lvl1pPr defTabSz="771679">
              <a:defRPr sz="1000" i="1"/>
            </a:lvl1pPr>
          </a:lstStyle>
          <a:p>
            <a:endParaRPr lang="th-TH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55224" y="16028"/>
            <a:ext cx="4306609" cy="307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212" tIns="0" rIns="19212" bIns="0" numCol="1" anchor="t" anchorCtr="0" compatLnSpc="1">
            <a:prstTxWarp prst="textNoShape">
              <a:avLst/>
            </a:prstTxWarp>
          </a:bodyPr>
          <a:lstStyle>
            <a:lvl1pPr algn="r" defTabSz="771679">
              <a:defRPr sz="1000" i="1"/>
            </a:lvl1pPr>
          </a:lstStyle>
          <a:p>
            <a:endParaRPr lang="th-TH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0" y="485775"/>
            <a:ext cx="1797050" cy="25987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48616" y="3244163"/>
            <a:ext cx="7227808" cy="3075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58" tIns="46429" rIns="92858" bIns="464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36795" y="6472296"/>
            <a:ext cx="4306610" cy="307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212" tIns="0" rIns="19212" bIns="0" numCol="1" anchor="b" anchorCtr="0" compatLnSpc="1">
            <a:prstTxWarp prst="textNoShape">
              <a:avLst/>
            </a:prstTxWarp>
          </a:bodyPr>
          <a:lstStyle>
            <a:lvl1pPr defTabSz="771679">
              <a:defRPr sz="1000" i="1"/>
            </a:lvl1pPr>
          </a:lstStyle>
          <a:p>
            <a:endParaRPr lang="th-TH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55224" y="6472296"/>
            <a:ext cx="4306609" cy="307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212" tIns="0" rIns="19212" bIns="0" numCol="1" anchor="b" anchorCtr="0" compatLnSpc="1">
            <a:prstTxWarp prst="textNoShape">
              <a:avLst/>
            </a:prstTxWarp>
          </a:bodyPr>
          <a:lstStyle>
            <a:lvl1pPr algn="r" defTabSz="771679">
              <a:defRPr sz="1000" i="1"/>
            </a:lvl1pPr>
          </a:lstStyle>
          <a:p>
            <a:fld id="{A9D96C37-043D-4AD4-9E67-486C79B917C9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206636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51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diaUPC" pitchFamily="34" charset="-34"/>
        <a:ea typeface="+mn-ea"/>
        <a:cs typeface="+mn-cs"/>
      </a:defRPr>
    </a:lvl1pPr>
    <a:lvl2pPr marL="457200" algn="l" defTabSz="7651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diaUPC" pitchFamily="34" charset="-34"/>
        <a:ea typeface="+mn-ea"/>
        <a:cs typeface="+mn-cs"/>
      </a:defRPr>
    </a:lvl2pPr>
    <a:lvl3pPr marL="915988" algn="l" defTabSz="7651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diaUPC" pitchFamily="34" charset="-34"/>
        <a:ea typeface="+mn-ea"/>
        <a:cs typeface="+mn-cs"/>
      </a:defRPr>
    </a:lvl3pPr>
    <a:lvl4pPr marL="1373188" algn="l" defTabSz="7651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diaUPC" pitchFamily="34" charset="-34"/>
        <a:ea typeface="+mn-ea"/>
        <a:cs typeface="+mn-cs"/>
      </a:defRPr>
    </a:lvl4pPr>
    <a:lvl5pPr marL="1831975" algn="l" defTabSz="7651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diaUPC" pitchFamily="34" charset="-34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0DE0C0-D97C-4BA4-88CE-FFF9D0C2DD99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35133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DB7648-BA99-448A-8397-BB3629A34BBC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54953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86325" y="879475"/>
            <a:ext cx="1457325" cy="792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879475"/>
            <a:ext cx="4219575" cy="792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5D8347-58D6-4C97-A6B5-CEB9E7E9BC83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02633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2D61FD-3816-491B-9A06-FD44309211E2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39652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6271E3-6A7E-479F-BC67-78B9C67C3F42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68610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2860675"/>
            <a:ext cx="283845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860675"/>
            <a:ext cx="283845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FE9C5C-D41E-45EA-965C-7560B8E06D7C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5122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F2903F-B788-4972-8828-DDE7792CF8DA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00102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8177E4-BC7D-416D-B9C0-AF7EDD2F85AB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11119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D12F99-3EE9-4859-968C-BAADBE85F591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12880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B37926-1B34-4E33-8330-F8EE01380B8A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48621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6EC899-76DE-43B7-9280-99290D2C99BC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43565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79475"/>
            <a:ext cx="5829300" cy="165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4450" rIns="92075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860675"/>
            <a:ext cx="5829300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4450" rIns="92075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9026525"/>
            <a:ext cx="1428750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4450" rIns="92075" bIns="44450" numCol="1" anchor="ctr" anchorCtr="0" compatLnSpc="1">
            <a:prstTxWarp prst="textNoShape">
              <a:avLst/>
            </a:prstTxWarp>
          </a:bodyPr>
          <a:lstStyle>
            <a:lvl1pPr defTabSz="760413">
              <a:defRPr sz="1400">
                <a:latin typeface="+mn-lt"/>
              </a:defRPr>
            </a:lvl1pPr>
          </a:lstStyle>
          <a:p>
            <a:endParaRPr lang="th-TH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6525"/>
            <a:ext cx="2171700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4450" rIns="92075" bIns="44450" numCol="1" anchor="ctr" anchorCtr="0" compatLnSpc="1">
            <a:prstTxWarp prst="textNoShape">
              <a:avLst/>
            </a:prstTxWarp>
          </a:bodyPr>
          <a:lstStyle>
            <a:lvl1pPr algn="ctr" defTabSz="760413">
              <a:defRPr sz="1400">
                <a:latin typeface="+mn-lt"/>
              </a:defRPr>
            </a:lvl1pPr>
          </a:lstStyle>
          <a:p>
            <a:endParaRPr lang="th-TH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6525"/>
            <a:ext cx="1428750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4450" rIns="92075" bIns="44450" numCol="1" anchor="ctr" anchorCtr="0" compatLnSpc="1">
            <a:prstTxWarp prst="textNoShape">
              <a:avLst/>
            </a:prstTxWarp>
          </a:bodyPr>
          <a:lstStyle>
            <a:lvl1pPr algn="r" defTabSz="760413">
              <a:defRPr sz="1400">
                <a:latin typeface="+mn-lt"/>
              </a:defRPr>
            </a:lvl1pPr>
          </a:lstStyle>
          <a:p>
            <a:fld id="{908EB049-4ACF-4B25-9DC8-D2CD2F228D8C}" type="slidenum">
              <a:rPr lang="en-US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604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604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CordiaUPC" pitchFamily="34" charset="-34"/>
        </a:defRPr>
      </a:lvl2pPr>
      <a:lvl3pPr algn="ctr" defTabSz="7604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CordiaUPC" pitchFamily="34" charset="-34"/>
        </a:defRPr>
      </a:lvl3pPr>
      <a:lvl4pPr algn="ctr" defTabSz="7604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CordiaUPC" pitchFamily="34" charset="-34"/>
        </a:defRPr>
      </a:lvl4pPr>
      <a:lvl5pPr algn="ctr" defTabSz="7604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CordiaUPC" pitchFamily="34" charset="-34"/>
        </a:defRPr>
      </a:lvl5pPr>
      <a:lvl6pPr marL="457200" algn="ctr" defTabSz="7604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CordiaUPC" pitchFamily="34" charset="-34"/>
        </a:defRPr>
      </a:lvl6pPr>
      <a:lvl7pPr marL="914400" algn="ctr" defTabSz="7604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CordiaUPC" pitchFamily="34" charset="-34"/>
        </a:defRPr>
      </a:lvl7pPr>
      <a:lvl8pPr marL="1371600" algn="ctr" defTabSz="7604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CordiaUPC" pitchFamily="34" charset="-34"/>
        </a:defRPr>
      </a:lvl8pPr>
      <a:lvl9pPr marL="1828800" algn="ctr" defTabSz="7604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CordiaUPC" pitchFamily="34" charset="-34"/>
        </a:defRPr>
      </a:lvl9pPr>
    </p:titleStyle>
    <p:bodyStyle>
      <a:lvl1pPr marL="342900" indent="-342900" algn="l" defTabSz="760413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0413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760413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</a:defRPr>
      </a:lvl3pPr>
      <a:lvl4pPr marL="1600200" indent="-228600" algn="l" defTabSz="760413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760413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defTabSz="760413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defTabSz="760413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defTabSz="760413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defTabSz="760413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92696" y="776536"/>
            <a:ext cx="5616623" cy="936104"/>
          </a:xfrm>
          <a:solidFill>
            <a:srgbClr val="EAEAEA"/>
          </a:solidFill>
          <a:ln w="3175" cap="flat" cmpd="thickThin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lIns="100012" tIns="50800" rIns="100012" bIns="50800"/>
          <a:lstStyle/>
          <a:p>
            <a:r>
              <a:rPr lang="en-US" sz="1800" b="1" dirty="0" err="1">
                <a:latin typeface="Angsana New" pitchFamily="18" charset="-34"/>
                <a:cs typeface="Angsana New" pitchFamily="18" charset="-34"/>
              </a:rPr>
              <a:t>ขั้นตอนการ</a:t>
            </a:r>
            <a:r>
              <a:rPr lang="en-US" sz="1800" b="1" dirty="0" err="1" smtClean="0">
                <a:latin typeface="Angsana New" pitchFamily="18" charset="-34"/>
                <a:cs typeface="Angsana New" pitchFamily="18" charset="-34"/>
              </a:rPr>
              <a:t>ขอรับ</a:t>
            </a:r>
            <a:r>
              <a:rPr lang="th-TH" sz="1800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เงินสมทบจาก</a:t>
            </a:r>
            <a:r>
              <a:rPr lang="en-US" sz="1800" b="1" dirty="0" err="1">
                <a:latin typeface="Angsana New" pitchFamily="18" charset="-34"/>
                <a:cs typeface="Angsana New" pitchFamily="18" charset="-34"/>
              </a:rPr>
              <a:t>มหาวิทยาลัยเทคโนโลยีสุร</a:t>
            </a:r>
            <a:r>
              <a:rPr lang="en-US" sz="1800" b="1" dirty="0" err="1" smtClean="0">
                <a:latin typeface="Angsana New" pitchFamily="18" charset="-34"/>
                <a:cs typeface="Angsana New" pitchFamily="18" charset="-34"/>
              </a:rPr>
              <a:t>นารี</a:t>
            </a:r>
            <a:r>
              <a:rPr lang="th-TH" sz="1800" b="1" dirty="0" smtClean="0">
                <a:latin typeface="Angsana New" pitchFamily="18" charset="-34"/>
                <a:cs typeface="Angsana New" pitchFamily="18" charset="-34"/>
              </a:rPr>
              <a:t/>
            </a:r>
            <a:br>
              <a:rPr lang="th-TH" sz="1800" b="1" dirty="0" smtClean="0">
                <a:latin typeface="Angsana New" pitchFamily="18" charset="-34"/>
                <a:cs typeface="Angsana New" pitchFamily="18" charset="-34"/>
              </a:rPr>
            </a:b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ประเภทโครงการร่วมทุนวิจัย (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Joint Funding)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มทส.+สกว.+สกอ. (</a:t>
            </a:r>
            <a:r>
              <a:rPr lang="en-US" sz="1600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Window II or Window III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</a:t>
            </a:r>
            <a:br>
              <a:rPr lang="en-US" sz="1600" dirty="0" smtClean="0">
                <a:latin typeface="Angsana New" pitchFamily="18" charset="-34"/>
                <a:cs typeface="Angsana New" pitchFamily="18" charset="-34"/>
              </a:rPr>
            </a:br>
            <a:r>
              <a:rPr lang="th-TH" sz="1400" dirty="0"/>
              <a:t>เช่น โครงการร่วมทุนวิจัยฝ่ายวิชาการ </a:t>
            </a:r>
            <a:r>
              <a:rPr lang="th-TH" sz="1400" dirty="0" smtClean="0"/>
              <a:t>สกว. สกอ. </a:t>
            </a:r>
            <a:r>
              <a:rPr lang="th-TH" sz="1400" dirty="0"/>
              <a:t>ทุน คปก. ทุนวิจัยมหาบัณฑิต สกว. เป็นต้น</a:t>
            </a:r>
            <a:endParaRPr lang="en-US" sz="14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498317" y="2157856"/>
            <a:ext cx="3658700" cy="305212"/>
          </a:xfrm>
          <a:prstGeom prst="rect">
            <a:avLst/>
          </a:prstGeom>
          <a:noFill/>
          <a:ln w="3175" cmpd="sng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th-TH" sz="1400" dirty="0">
                <a:latin typeface="Angsana New" pitchFamily="18" charset="-34"/>
                <a:cs typeface="Angsana New" pitchFamily="18" charset="-34"/>
              </a:rPr>
              <a:t>หัวหน้าโครงการ</a:t>
            </a:r>
            <a:r>
              <a:rPr lang="th-TH" sz="1400" dirty="0" smtClean="0">
                <a:latin typeface="Angsana New" pitchFamily="18" charset="-34"/>
                <a:cs typeface="Angsana New" pitchFamily="18" charset="-34"/>
              </a:rPr>
              <a:t>ส่งเอกสารขอทุนวิจัยไปยังแหล่งทุน เช่น สกว. สกอ.</a:t>
            </a: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3204265" y="8967763"/>
            <a:ext cx="330219" cy="375104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>
              <a:lnSpc>
                <a:spcPts val="2160"/>
              </a:lnSpc>
            </a:pPr>
            <a:r>
              <a:rPr lang="th-TH" sz="1600" b="1" dirty="0"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sz="1800" b="1" dirty="0">
                <a:latin typeface="Angsana New" pitchFamily="18" charset="-34"/>
                <a:cs typeface="Angsana New" pitchFamily="18" charset="-34"/>
              </a:rPr>
              <a:t>2</a:t>
            </a:r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2053142" y="4791269"/>
            <a:ext cx="3744159" cy="305212"/>
          </a:xfrm>
          <a:prstGeom prst="rect">
            <a:avLst/>
          </a:prstGeom>
          <a:noFill/>
          <a:ln w="3175" cmpd="sng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th-TH" sz="1400" dirty="0">
                <a:latin typeface="Angsana New" pitchFamily="18" charset="-34"/>
                <a:cs typeface="Angsana New" pitchFamily="18" charset="-34"/>
              </a:rPr>
              <a:t>แหล่ง</a:t>
            </a:r>
            <a:r>
              <a:rPr lang="th-TH" sz="1400" dirty="0" smtClean="0">
                <a:latin typeface="Angsana New" pitchFamily="18" charset="-34"/>
                <a:cs typeface="Angsana New" pitchFamily="18" charset="-34"/>
              </a:rPr>
              <a:t>ทุนวิจัย </a:t>
            </a:r>
            <a:r>
              <a:rPr lang="th-TH" sz="1400" dirty="0">
                <a:latin typeface="Angsana New" pitchFamily="18" charset="-34"/>
                <a:cs typeface="Angsana New" pitchFamily="18" charset="-34"/>
              </a:rPr>
              <a:t>เช่น สกว. </a:t>
            </a:r>
            <a:r>
              <a:rPr lang="th-TH" sz="1400" dirty="0" smtClean="0">
                <a:latin typeface="Angsana New" pitchFamily="18" charset="-34"/>
                <a:cs typeface="Angsana New" pitchFamily="18" charset="-34"/>
              </a:rPr>
              <a:t>สกอ. สอบถาม มทส. การร่วมสนับสนุนทุนวิจัย</a:t>
            </a:r>
            <a:endParaRPr lang="en-US" sz="14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127" name="Rectangle 31"/>
          <p:cNvSpPr>
            <a:spLocks noChangeArrowheads="1"/>
          </p:cNvSpPr>
          <p:nvPr/>
        </p:nvSpPr>
        <p:spPr bwMode="auto">
          <a:xfrm>
            <a:off x="1808824" y="6897216"/>
            <a:ext cx="3137763" cy="314325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th-TH" sz="1400" dirty="0" smtClean="0">
                <a:latin typeface="Angsana New" pitchFamily="18" charset="-34"/>
                <a:cs typeface="Angsana New" pitchFamily="18" charset="-34"/>
              </a:rPr>
              <a:t>ทำสัญญารับทุนโดยหน่วยงานที่สนับสนุนทุน กับ มทส.</a:t>
            </a:r>
            <a:endParaRPr lang="en-US" sz="14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151" name="Rectangle 55"/>
          <p:cNvSpPr>
            <a:spLocks noChangeArrowheads="1"/>
          </p:cNvSpPr>
          <p:nvPr/>
        </p:nvSpPr>
        <p:spPr bwMode="auto">
          <a:xfrm>
            <a:off x="743992" y="7671619"/>
            <a:ext cx="5254589" cy="1166986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th-TH" sz="1400" dirty="0">
                <a:latin typeface="Angsana New" pitchFamily="18" charset="-34"/>
                <a:cs typeface="Angsana New" pitchFamily="18" charset="-34"/>
              </a:rPr>
              <a:t>หัวหน้า</a:t>
            </a:r>
            <a:r>
              <a:rPr lang="th-TH" sz="1400" dirty="0" smtClean="0">
                <a:latin typeface="Angsana New" pitchFamily="18" charset="-34"/>
                <a:cs typeface="Angsana New" pitchFamily="18" charset="-34"/>
              </a:rPr>
              <a:t>โครงการส่งเอกสารเพื่อขออนุมัติเบิกเงินสมทบ ดังนี้</a:t>
            </a:r>
          </a:p>
          <a:p>
            <a:pPr marL="180000" indent="-180000" defTabSz="760413">
              <a:buAutoNum type="arabicPeriod"/>
            </a:pPr>
            <a:r>
              <a:rPr lang="th-TH" sz="1400" dirty="0" smtClean="0">
                <a:latin typeface="Angsana New" pitchFamily="18" charset="-34"/>
                <a:cs typeface="Angsana New" pitchFamily="18" charset="-34"/>
              </a:rPr>
              <a:t>แบบขออนุมัติเบิกเงินสมทบ (สบวพ-ส</a:t>
            </a:r>
            <a:r>
              <a:rPr lang="en-US" sz="1400" dirty="0" smtClean="0">
                <a:latin typeface="Angsana New" pitchFamily="18" charset="-34"/>
                <a:cs typeface="Angsana New" pitchFamily="18" charset="-34"/>
              </a:rPr>
              <a:t>-2)</a:t>
            </a:r>
            <a:endParaRPr lang="th-TH" sz="1400" dirty="0" smtClean="0">
              <a:latin typeface="Angsana New" pitchFamily="18" charset="-34"/>
              <a:cs typeface="Angsana New" pitchFamily="18" charset="-34"/>
            </a:endParaRPr>
          </a:p>
          <a:p>
            <a:pPr marL="180000" indent="-180000" defTabSz="760413">
              <a:buAutoNum type="arabicPeriod"/>
            </a:pPr>
            <a:r>
              <a:rPr lang="th-TH" sz="1400" dirty="0" smtClean="0">
                <a:latin typeface="Angsana New" pitchFamily="18" charset="-34"/>
                <a:cs typeface="Angsana New" pitchFamily="18" charset="-34"/>
              </a:rPr>
              <a:t>สำเนาสัญญารับทุน (ทั้งฉบับ) </a:t>
            </a:r>
            <a:endParaRPr lang="th-TH" sz="1400" dirty="0" smtClean="0">
              <a:latin typeface="Angsana New" pitchFamily="18" charset="-34"/>
              <a:cs typeface="Angsana New" pitchFamily="18" charset="-34"/>
            </a:endParaRPr>
          </a:p>
          <a:p>
            <a:pPr marL="180000" indent="-180000" defTabSz="760413">
              <a:buAutoNum type="arabicPeriod"/>
            </a:pPr>
            <a:r>
              <a:rPr lang="th-TH" sz="1400" dirty="0" smtClean="0">
                <a:latin typeface="Angsana New" pitchFamily="18" charset="-34"/>
                <a:cs typeface="Angsana New" pitchFamily="18" charset="-34"/>
              </a:rPr>
              <a:t>แผนการ</a:t>
            </a:r>
            <a:r>
              <a:rPr lang="th-TH" sz="1400" dirty="0" smtClean="0">
                <a:latin typeface="Angsana New" pitchFamily="18" charset="-34"/>
                <a:cs typeface="Angsana New" pitchFamily="18" charset="-34"/>
              </a:rPr>
              <a:t>ใช้จ่ายเงินสมทบที่ขอรับจาก </a:t>
            </a:r>
            <a:r>
              <a:rPr lang="th-TH" sz="1400" dirty="0">
                <a:latin typeface="Angsana New" pitchFamily="18" charset="-34"/>
                <a:cs typeface="Angsana New" pitchFamily="18" charset="-34"/>
              </a:rPr>
              <a:t>มทส. (สบวพ</a:t>
            </a:r>
            <a:r>
              <a:rPr lang="th-TH" sz="1400" dirty="0" smtClean="0">
                <a:latin typeface="Angsana New" pitchFamily="18" charset="-34"/>
                <a:cs typeface="Angsana New" pitchFamily="18" charset="-34"/>
              </a:rPr>
              <a:t>-ส</a:t>
            </a:r>
            <a:r>
              <a:rPr lang="en-US" sz="1400" dirty="0" smtClean="0">
                <a:latin typeface="Angsana New" pitchFamily="18" charset="-34"/>
                <a:cs typeface="Angsana New" pitchFamily="18" charset="-34"/>
              </a:rPr>
              <a:t>-4)  </a:t>
            </a:r>
            <a:r>
              <a:rPr lang="th-TH" sz="1400" b="1" dirty="0" smtClean="0">
                <a:latin typeface="Angsana New" pitchFamily="18" charset="-34"/>
                <a:cs typeface="Angsana New" pitchFamily="18" charset="-34"/>
              </a:rPr>
              <a:t>หรือ</a:t>
            </a:r>
            <a:r>
              <a:rPr lang="th-TH" sz="1400" dirty="0" smtClean="0">
                <a:latin typeface="Angsana New" pitchFamily="18" charset="-34"/>
                <a:cs typeface="Angsana New" pitchFamily="18" charset="-34"/>
              </a:rPr>
              <a:t> แผนการ</a:t>
            </a:r>
            <a:r>
              <a:rPr lang="th-TH" sz="1400" dirty="0" smtClean="0">
                <a:latin typeface="Angsana New" pitchFamily="18" charset="-34"/>
                <a:cs typeface="Angsana New" pitchFamily="18" charset="-34"/>
              </a:rPr>
              <a:t>ใช้จ่ายเงินตามสัญญาที่รวมรายการที่ได้รับจาก มทส. โดยแยกเป็นสัดส่วนชัดเจนแล้ว</a:t>
            </a:r>
          </a:p>
        </p:txBody>
      </p:sp>
      <p:sp>
        <p:nvSpPr>
          <p:cNvPr id="61" name="Rectangle 54"/>
          <p:cNvSpPr>
            <a:spLocks noChangeArrowheads="1"/>
          </p:cNvSpPr>
          <p:nvPr/>
        </p:nvSpPr>
        <p:spPr bwMode="auto">
          <a:xfrm>
            <a:off x="4947606" y="5843771"/>
            <a:ext cx="1170582" cy="274434"/>
          </a:xfrm>
          <a:prstGeom prst="rect">
            <a:avLst/>
          </a:prstGeom>
          <a:noFill/>
          <a:ln w="3175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th-TH" dirty="0">
                <a:latin typeface="Angsana New" pitchFamily="18" charset="-34"/>
                <a:cs typeface="Angsana New" pitchFamily="18" charset="-34"/>
              </a:rPr>
              <a:t>แหล่งทุน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วิจัยพิจารณา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</p:txBody>
      </p:sp>
      <p:cxnSp>
        <p:nvCxnSpPr>
          <p:cNvPr id="4101" name="Straight Arrow Connector 4100"/>
          <p:cNvCxnSpPr>
            <a:stCxn id="177" idx="3"/>
            <a:endCxn id="61" idx="1"/>
          </p:cNvCxnSpPr>
          <p:nvPr/>
        </p:nvCxnSpPr>
        <p:spPr bwMode="auto">
          <a:xfrm>
            <a:off x="4695007" y="5980988"/>
            <a:ext cx="252599" cy="0"/>
          </a:xfrm>
          <a:prstGeom prst="straightConnector1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9" name="Rectangle 31"/>
          <p:cNvSpPr>
            <a:spLocks noChangeArrowheads="1"/>
          </p:cNvSpPr>
          <p:nvPr/>
        </p:nvSpPr>
        <p:spPr bwMode="auto">
          <a:xfrm>
            <a:off x="1856577" y="5751438"/>
            <a:ext cx="1255524" cy="520655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th-TH" sz="1400" dirty="0" smtClean="0">
                <a:latin typeface="Angsana New" pitchFamily="18" charset="-34"/>
                <a:cs typeface="Angsana New" pitchFamily="18" charset="-34"/>
              </a:rPr>
              <a:t>มทส. เห็นชอบ ร่วมสนับสนุนทุนวิจัย</a:t>
            </a:r>
            <a:endParaRPr lang="en-US" sz="1400" dirty="0">
              <a:latin typeface="Angsana New" pitchFamily="18" charset="-34"/>
              <a:cs typeface="Angsana New" pitchFamily="18" charset="-34"/>
            </a:endParaRPr>
          </a:p>
        </p:txBody>
      </p:sp>
      <p:cxnSp>
        <p:nvCxnSpPr>
          <p:cNvPr id="4181" name="Straight Arrow Connector 4180"/>
          <p:cNvCxnSpPr>
            <a:stCxn id="4151" idx="2"/>
          </p:cNvCxnSpPr>
          <p:nvPr/>
        </p:nvCxnSpPr>
        <p:spPr bwMode="auto">
          <a:xfrm>
            <a:off x="3371287" y="8838605"/>
            <a:ext cx="1253" cy="137095"/>
          </a:xfrm>
          <a:prstGeom prst="straightConnector1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94" name="Straight Arrow Connector 4193"/>
          <p:cNvCxnSpPr>
            <a:stCxn id="4127" idx="2"/>
            <a:endCxn id="4151" idx="0"/>
          </p:cNvCxnSpPr>
          <p:nvPr/>
        </p:nvCxnSpPr>
        <p:spPr bwMode="auto">
          <a:xfrm flipH="1">
            <a:off x="3371287" y="7211541"/>
            <a:ext cx="6419" cy="460078"/>
          </a:xfrm>
          <a:prstGeom prst="straightConnector1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" name="Rectangle 54"/>
          <p:cNvSpPr>
            <a:spLocks noChangeArrowheads="1"/>
          </p:cNvSpPr>
          <p:nvPr/>
        </p:nvSpPr>
        <p:spPr bwMode="auto">
          <a:xfrm>
            <a:off x="4994745" y="3227401"/>
            <a:ext cx="1064831" cy="284162"/>
          </a:xfrm>
          <a:prstGeom prst="rect">
            <a:avLst/>
          </a:prstGeom>
          <a:noFill/>
          <a:ln w="3175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สิ้นสุดกระบวนการ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48" name="Rectangle 54"/>
          <p:cNvSpPr>
            <a:spLocks noChangeArrowheads="1"/>
          </p:cNvSpPr>
          <p:nvPr/>
        </p:nvSpPr>
        <p:spPr bwMode="auto">
          <a:xfrm>
            <a:off x="2115131" y="2932920"/>
            <a:ext cx="1064831" cy="305212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th-TH" sz="1400" dirty="0" smtClean="0">
                <a:latin typeface="Angsana New" pitchFamily="18" charset="-34"/>
                <a:cs typeface="Angsana New" pitchFamily="18" charset="-34"/>
              </a:rPr>
              <a:t>ได้รับอนุมัติทุน</a:t>
            </a:r>
            <a:endParaRPr lang="en-US" sz="14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49" name="Rectangle 54"/>
          <p:cNvSpPr>
            <a:spLocks noChangeArrowheads="1"/>
          </p:cNvSpPr>
          <p:nvPr/>
        </p:nvSpPr>
        <p:spPr bwMode="auto">
          <a:xfrm>
            <a:off x="694081" y="3217082"/>
            <a:ext cx="1064831" cy="284162"/>
          </a:xfrm>
          <a:prstGeom prst="rect">
            <a:avLst/>
          </a:prstGeom>
          <a:noFill/>
          <a:ln w="3175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แหล่งทุนดำเนินการ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50" name="Rectangle 54"/>
          <p:cNvSpPr>
            <a:spLocks noChangeArrowheads="1"/>
          </p:cNvSpPr>
          <p:nvPr/>
        </p:nvSpPr>
        <p:spPr bwMode="auto">
          <a:xfrm>
            <a:off x="2903857" y="3875424"/>
            <a:ext cx="2042730" cy="736099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th-TH" sz="1400" dirty="0" smtClean="0">
                <a:latin typeface="Angsana New" pitchFamily="18" charset="-34"/>
                <a:cs typeface="Angsana New" pitchFamily="18" charset="-34"/>
              </a:rPr>
              <a:t>ได้รับทุน</a:t>
            </a:r>
            <a:r>
              <a:rPr lang="th-TH" sz="1400" dirty="0" smtClean="0">
                <a:latin typeface="Angsana New" pitchFamily="18" charset="-34"/>
                <a:cs typeface="Angsana New" pitchFamily="18" charset="-34"/>
              </a:rPr>
              <a:t>ประเภท </a:t>
            </a:r>
          </a:p>
          <a:p>
            <a:pPr algn="ctr" defTabSz="760413"/>
            <a:r>
              <a:rPr lang="th-TH" sz="14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1400" dirty="0" smtClean="0">
                <a:latin typeface="Angsana New" pitchFamily="18" charset="-34"/>
                <a:cs typeface="Angsana New" pitchFamily="18" charset="-34"/>
              </a:rPr>
              <a:t>Window </a:t>
            </a:r>
            <a:r>
              <a:rPr lang="en-US" sz="1400" dirty="0" smtClean="0">
                <a:latin typeface="Angsana New" pitchFamily="18" charset="-34"/>
                <a:cs typeface="Angsana New" pitchFamily="18" charset="-34"/>
              </a:rPr>
              <a:t>II </a:t>
            </a:r>
            <a:r>
              <a:rPr lang="th-TH" sz="1400" dirty="0" smtClean="0">
                <a:latin typeface="Angsana New" pitchFamily="18" charset="-34"/>
                <a:cs typeface="Angsana New" pitchFamily="18" charset="-34"/>
              </a:rPr>
              <a:t>หรือ  </a:t>
            </a:r>
            <a:r>
              <a:rPr lang="en-US" sz="1400" dirty="0" smtClean="0">
                <a:latin typeface="Angsana New" pitchFamily="18" charset="-34"/>
                <a:cs typeface="Angsana New" pitchFamily="18" charset="-34"/>
              </a:rPr>
              <a:t>Window </a:t>
            </a:r>
            <a:r>
              <a:rPr lang="en-US" sz="1400" dirty="0" smtClean="0">
                <a:latin typeface="Angsana New" pitchFamily="18" charset="-34"/>
                <a:cs typeface="Angsana New" pitchFamily="18" charset="-34"/>
              </a:rPr>
              <a:t>III</a:t>
            </a:r>
          </a:p>
          <a:p>
            <a:pPr algn="ctr" defTabSz="760413"/>
            <a:r>
              <a:rPr lang="en-US" sz="1400" dirty="0" smtClean="0">
                <a:latin typeface="Angsana New" pitchFamily="18" charset="-34"/>
                <a:cs typeface="Angsana New" pitchFamily="18" charset="-34"/>
              </a:rPr>
              <a:t>(Joint Funding)</a:t>
            </a:r>
            <a:endParaRPr lang="en-US" sz="14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51" name="Rectangle 54"/>
          <p:cNvSpPr>
            <a:spLocks noChangeArrowheads="1"/>
          </p:cNvSpPr>
          <p:nvPr/>
        </p:nvSpPr>
        <p:spPr bwMode="auto">
          <a:xfrm>
            <a:off x="1352428" y="3858027"/>
            <a:ext cx="1428500" cy="459100"/>
          </a:xfrm>
          <a:prstGeom prst="rect">
            <a:avLst/>
          </a:prstGeom>
          <a:noFill/>
          <a:ln w="3175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ได้รับทุน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ประเภท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Window I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(แหล่งทุนให้ทั้งหมด)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54" name="Rectangle 54"/>
          <p:cNvSpPr>
            <a:spLocks noChangeArrowheads="1"/>
          </p:cNvSpPr>
          <p:nvPr/>
        </p:nvSpPr>
        <p:spPr bwMode="auto">
          <a:xfrm>
            <a:off x="3553469" y="2943239"/>
            <a:ext cx="1064831" cy="284162"/>
          </a:xfrm>
          <a:prstGeom prst="rect">
            <a:avLst/>
          </a:prstGeom>
          <a:noFill/>
          <a:ln w="3175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ไม่ได้รับอนุมัติทุน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</p:txBody>
      </p:sp>
      <p:cxnSp>
        <p:nvCxnSpPr>
          <p:cNvPr id="64" name="Elbow Connector 63"/>
          <p:cNvCxnSpPr>
            <a:stCxn id="154" idx="2"/>
            <a:endCxn id="85" idx="1"/>
          </p:cNvCxnSpPr>
          <p:nvPr/>
        </p:nvCxnSpPr>
        <p:spPr bwMode="auto">
          <a:xfrm rot="16200000" flipH="1">
            <a:off x="4469275" y="2844011"/>
            <a:ext cx="142081" cy="908860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Elbow Connector 65"/>
          <p:cNvCxnSpPr>
            <a:stCxn id="151" idx="1"/>
            <a:endCxn id="149" idx="2"/>
          </p:cNvCxnSpPr>
          <p:nvPr/>
        </p:nvCxnSpPr>
        <p:spPr bwMode="auto">
          <a:xfrm rot="10800000">
            <a:off x="1226498" y="3501245"/>
            <a:ext cx="125931" cy="586333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Elbow Connector 68"/>
          <p:cNvCxnSpPr>
            <a:stCxn id="148" idx="0"/>
            <a:endCxn id="154" idx="0"/>
          </p:cNvCxnSpPr>
          <p:nvPr/>
        </p:nvCxnSpPr>
        <p:spPr bwMode="auto">
          <a:xfrm rot="16200000" flipH="1">
            <a:off x="3361556" y="2218910"/>
            <a:ext cx="10319" cy="1438338"/>
          </a:xfrm>
          <a:prstGeom prst="bentConnector3">
            <a:avLst>
              <a:gd name="adj1" fmla="val -2215331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Elbow Connector 70"/>
          <p:cNvCxnSpPr>
            <a:stCxn id="151" idx="0"/>
            <a:endCxn id="150" idx="0"/>
          </p:cNvCxnSpPr>
          <p:nvPr/>
        </p:nvCxnSpPr>
        <p:spPr bwMode="auto">
          <a:xfrm rot="16200000" flipH="1">
            <a:off x="2987251" y="2937453"/>
            <a:ext cx="17397" cy="1858544"/>
          </a:xfrm>
          <a:prstGeom prst="bentConnector3">
            <a:avLst>
              <a:gd name="adj1" fmla="val -131402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Straight Arrow Connector 72"/>
          <p:cNvCxnSpPr>
            <a:stCxn id="148" idx="2"/>
          </p:cNvCxnSpPr>
          <p:nvPr/>
        </p:nvCxnSpPr>
        <p:spPr bwMode="auto">
          <a:xfrm>
            <a:off x="2647547" y="3238132"/>
            <a:ext cx="13994" cy="4114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Straight Arrow Connector 74"/>
          <p:cNvCxnSpPr>
            <a:stCxn id="150" idx="2"/>
            <a:endCxn id="4108" idx="0"/>
          </p:cNvCxnSpPr>
          <p:nvPr/>
        </p:nvCxnSpPr>
        <p:spPr bwMode="auto">
          <a:xfrm>
            <a:off x="3925222" y="4611523"/>
            <a:ext cx="0" cy="17974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Straight Arrow Connector 76"/>
          <p:cNvCxnSpPr>
            <a:stCxn id="4099" idx="2"/>
          </p:cNvCxnSpPr>
          <p:nvPr/>
        </p:nvCxnSpPr>
        <p:spPr bwMode="auto">
          <a:xfrm>
            <a:off x="3327667" y="2463068"/>
            <a:ext cx="0" cy="2576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7" name="Rectangle 31"/>
          <p:cNvSpPr>
            <a:spLocks noChangeArrowheads="1"/>
          </p:cNvSpPr>
          <p:nvPr/>
        </p:nvSpPr>
        <p:spPr bwMode="auto">
          <a:xfrm>
            <a:off x="3611903" y="5751438"/>
            <a:ext cx="1083104" cy="459100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มทส. ไม่ร่วมสนับสนุนทุนวิจัย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</p:txBody>
      </p:sp>
      <p:cxnSp>
        <p:nvCxnSpPr>
          <p:cNvPr id="93" name="Elbow Connector 92"/>
          <p:cNvCxnSpPr>
            <a:stCxn id="89" idx="0"/>
            <a:endCxn id="177" idx="0"/>
          </p:cNvCxnSpPr>
          <p:nvPr/>
        </p:nvCxnSpPr>
        <p:spPr bwMode="auto">
          <a:xfrm rot="5400000" flipH="1" flipV="1">
            <a:off x="3318897" y="4916880"/>
            <a:ext cx="12700" cy="1669116"/>
          </a:xfrm>
          <a:prstGeom prst="bentConnector3">
            <a:avLst>
              <a:gd name="adj1" fmla="val 180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28" name="Straight Arrow Connector 4127"/>
          <p:cNvCxnSpPr>
            <a:stCxn id="4108" idx="2"/>
          </p:cNvCxnSpPr>
          <p:nvPr/>
        </p:nvCxnSpPr>
        <p:spPr bwMode="auto">
          <a:xfrm>
            <a:off x="3925222" y="5096481"/>
            <a:ext cx="5178" cy="43258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31" name="Elbow Connector 4130"/>
          <p:cNvCxnSpPr>
            <a:stCxn id="89" idx="2"/>
            <a:endCxn id="4127" idx="0"/>
          </p:cNvCxnSpPr>
          <p:nvPr/>
        </p:nvCxnSpPr>
        <p:spPr bwMode="auto">
          <a:xfrm rot="16200000" flipH="1">
            <a:off x="2618461" y="6137970"/>
            <a:ext cx="625123" cy="893367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3073316" y="392114"/>
            <a:ext cx="400051" cy="276225"/>
          </a:xfrm>
          <a:prstGeom prst="rect">
            <a:avLst/>
          </a:prstGeom>
          <a:noFill/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defTabSz="762000">
              <a:lnSpc>
                <a:spcPct val="85000"/>
              </a:lnSpc>
            </a:pPr>
            <a:r>
              <a:rPr lang="th-TH" sz="1400" dirty="0">
                <a:latin typeface="Angsana New Thai" pitchFamily="18" charset="-34"/>
              </a:rPr>
              <a:t> </a:t>
            </a:r>
            <a:r>
              <a:rPr lang="th-TH" sz="1400" dirty="0" smtClean="0">
                <a:latin typeface="Angsana New Thai" pitchFamily="18" charset="-34"/>
              </a:rPr>
              <a:t>2</a:t>
            </a:r>
            <a:endParaRPr lang="th-TH" sz="1400" dirty="0">
              <a:latin typeface="Angsana New Thai" pitchFamily="18" charset="-34"/>
            </a:endParaRP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1836742" y="3067047"/>
            <a:ext cx="2879725" cy="314325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4450" rIns="92075" bIns="44450">
            <a:spAutoFit/>
          </a:bodyPr>
          <a:lstStyle/>
          <a:p>
            <a:pPr algn="ctr" defTabSz="760413"/>
            <a:r>
              <a:rPr lang="th-TH" sz="1400">
                <a:latin typeface="Angsana New" pitchFamily="18" charset="-34"/>
                <a:cs typeface="Angsana New" pitchFamily="18" charset="-34"/>
              </a:rPr>
              <a:t>คณะกรรมอนุกรรมการฯ พิจารณารับรองรายงาน</a:t>
            </a:r>
            <a:endParaRPr lang="th-TH" altLang="zh-TW" sz="140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1196752" y="4030042"/>
            <a:ext cx="4170589" cy="305212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th-TH" sz="1400" dirty="0">
                <a:latin typeface="Angsana New" pitchFamily="18" charset="-34"/>
                <a:cs typeface="Angsana New" pitchFamily="18" charset="-34"/>
              </a:rPr>
              <a:t>ส่วนการเงินและบัญชีโอนเงินงวดที่ </a:t>
            </a:r>
            <a:r>
              <a:rPr lang="en-US" sz="1400" dirty="0"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sz="14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400" dirty="0" smtClean="0">
                <a:latin typeface="Angsana New" pitchFamily="18" charset="-34"/>
                <a:cs typeface="Angsana New" pitchFamily="18" charset="-34"/>
              </a:rPr>
              <a:t>เป็นต้นไป</a:t>
            </a:r>
            <a:r>
              <a:rPr lang="en-US" sz="14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400" dirty="0" smtClean="0">
                <a:latin typeface="Angsana New" pitchFamily="18" charset="-34"/>
                <a:cs typeface="Angsana New" pitchFamily="18" charset="-34"/>
              </a:rPr>
              <a:t>เข้า</a:t>
            </a:r>
            <a:r>
              <a:rPr lang="th-TH" sz="1400" dirty="0">
                <a:latin typeface="Angsana New" pitchFamily="18" charset="-34"/>
                <a:cs typeface="Angsana New" pitchFamily="18" charset="-34"/>
              </a:rPr>
              <a:t>บัญชีเงินฝากชื่อโครงการวิจัย</a:t>
            </a:r>
            <a:endParaRPr lang="en-US" sz="14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2196310" y="4712349"/>
            <a:ext cx="2160587" cy="282575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4450" rIns="92075" bIns="44450">
            <a:spAutoFit/>
          </a:bodyPr>
          <a:lstStyle/>
          <a:p>
            <a:pPr algn="ctr" defTabSz="760413">
              <a:lnSpc>
                <a:spcPct val="85000"/>
              </a:lnSpc>
            </a:pPr>
            <a:r>
              <a:rPr lang="th-TH" sz="1400">
                <a:latin typeface="Angsana New" pitchFamily="18" charset="-34"/>
                <a:cs typeface="Angsana New" pitchFamily="18" charset="-34"/>
              </a:rPr>
              <a:t>หัวหน้าโครงการดำเนินงานวิจัย</a:t>
            </a:r>
            <a:endParaRPr lang="en-US" sz="140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3422655" y="3503611"/>
            <a:ext cx="1152525" cy="308419"/>
          </a:xfrm>
          <a:prstGeom prst="rect">
            <a:avLst/>
          </a:prstGeom>
          <a:noFill/>
          <a:ln w="9525">
            <a:noFill/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defTabSz="762000"/>
            <a:r>
              <a:rPr lang="th-TH" altLang="zh-TW" sz="1400" dirty="0">
                <a:latin typeface="Angsana New" pitchFamily="18" charset="-34"/>
                <a:cs typeface="Angsana New" pitchFamily="18" charset="-34"/>
              </a:rPr>
              <a:t>ไม่รับรอง  /  แก้ไข</a:t>
            </a:r>
            <a:r>
              <a:rPr lang="en-US" altLang="zh-TW" sz="1400" dirty="0">
                <a:latin typeface="Angsana New" pitchFamily="18" charset="-34"/>
                <a:ea typeface="PMingLiU" pitchFamily="18" charset="-120"/>
                <a:cs typeface="Angsana New" pitchFamily="18" charset="-34"/>
              </a:rPr>
              <a:t> </a:t>
            </a:r>
            <a:endParaRPr lang="en-US" sz="14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167" name="Rectangle 23"/>
          <p:cNvSpPr>
            <a:spLocks noChangeArrowheads="1"/>
          </p:cNvSpPr>
          <p:nvPr/>
        </p:nvSpPr>
        <p:spPr bwMode="auto">
          <a:xfrm>
            <a:off x="1104069" y="5195201"/>
            <a:ext cx="4359882" cy="951543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4450" rIns="92075" bIns="44450">
            <a:spAutoFit/>
          </a:bodyPr>
          <a:lstStyle/>
          <a:p>
            <a:pPr defTabSz="760413"/>
            <a:r>
              <a:rPr lang="th-TH" sz="1400" dirty="0">
                <a:latin typeface="Angsana New" pitchFamily="18" charset="-34"/>
                <a:cs typeface="Angsana New" pitchFamily="18" charset="-34"/>
              </a:rPr>
              <a:t>หัวหน้าโครงการ</a:t>
            </a:r>
            <a:r>
              <a:rPr lang="th-TH" sz="1400" dirty="0" smtClean="0">
                <a:latin typeface="Angsana New" pitchFamily="18" charset="-34"/>
                <a:cs typeface="Angsana New" pitchFamily="18" charset="-34"/>
              </a:rPr>
              <a:t>ส่งรายงาน</a:t>
            </a:r>
            <a:r>
              <a:rPr lang="th-TH" sz="1400" dirty="0">
                <a:latin typeface="Angsana New" pitchFamily="18" charset="-34"/>
                <a:cs typeface="Angsana New" pitchFamily="18" charset="-34"/>
              </a:rPr>
              <a:t>การ</a:t>
            </a:r>
            <a:r>
              <a:rPr lang="th-TH" sz="1400" dirty="0" smtClean="0">
                <a:latin typeface="Angsana New" pitchFamily="18" charset="-34"/>
                <a:cs typeface="Angsana New" pitchFamily="18" charset="-34"/>
              </a:rPr>
              <a:t>วิจัยเพื่อปิดโครงการ ดังนี้</a:t>
            </a:r>
          </a:p>
          <a:p>
            <a:pPr marL="180000" indent="-144000" defTabSz="760413">
              <a:buFont typeface="+mj-lt"/>
              <a:buAutoNum type="arabicPeriod"/>
            </a:pPr>
            <a:r>
              <a:rPr lang="th-TH" sz="1400" dirty="0" smtClean="0">
                <a:latin typeface="Angsana New" pitchFamily="18" charset="-34"/>
                <a:cs typeface="Angsana New" pitchFamily="18" charset="-34"/>
              </a:rPr>
              <a:t>รายงาน</a:t>
            </a:r>
            <a:r>
              <a:rPr lang="th-TH" sz="1400" dirty="0">
                <a:latin typeface="Angsana New" pitchFamily="18" charset="-34"/>
                <a:cs typeface="Angsana New" pitchFamily="18" charset="-34"/>
              </a:rPr>
              <a:t>การใช้</a:t>
            </a:r>
            <a:r>
              <a:rPr lang="th-TH" sz="1400" dirty="0" smtClean="0">
                <a:latin typeface="Angsana New" pitchFamily="18" charset="-34"/>
                <a:cs typeface="Angsana New" pitchFamily="18" charset="-34"/>
              </a:rPr>
              <a:t>จ่ายเงินสมทบในส่วนที่ได้รับจาก มทส. (</a:t>
            </a:r>
            <a:r>
              <a:rPr lang="th-TH" sz="1400" dirty="0">
                <a:latin typeface="Angsana New" pitchFamily="18" charset="-34"/>
                <a:cs typeface="Angsana New" pitchFamily="18" charset="-34"/>
              </a:rPr>
              <a:t>ตามแบบ </a:t>
            </a:r>
            <a:r>
              <a:rPr lang="th-TH" sz="1400" dirty="0" smtClean="0">
                <a:latin typeface="Angsana New" pitchFamily="18" charset="-34"/>
                <a:cs typeface="Angsana New" pitchFamily="18" charset="-34"/>
              </a:rPr>
              <a:t>สบวพ</a:t>
            </a:r>
            <a:r>
              <a:rPr lang="th-TH" sz="1400" dirty="0" smtClean="0">
                <a:latin typeface="Angsana New" pitchFamily="18" charset="-34"/>
                <a:cs typeface="Angsana New" pitchFamily="18" charset="-34"/>
              </a:rPr>
              <a:t>-ส</a:t>
            </a:r>
            <a:r>
              <a:rPr lang="en-US" sz="1400" dirty="0" smtClean="0">
                <a:latin typeface="Angsana New" pitchFamily="18" charset="-34"/>
                <a:cs typeface="Angsana New" pitchFamily="18" charset="-34"/>
              </a:rPr>
              <a:t>-5)</a:t>
            </a:r>
            <a:endParaRPr lang="en-US" sz="1400" dirty="0" smtClean="0">
              <a:latin typeface="Angsana New" pitchFamily="18" charset="-34"/>
              <a:cs typeface="Angsana New" pitchFamily="18" charset="-34"/>
            </a:endParaRPr>
          </a:p>
          <a:p>
            <a:pPr marL="180000" indent="-144000" defTabSz="760413">
              <a:buFont typeface="+mj-lt"/>
              <a:buAutoNum type="arabicPeriod"/>
            </a:pPr>
            <a:r>
              <a:rPr lang="th-TH" sz="1400" dirty="0" smtClean="0">
                <a:latin typeface="Angsana New" pitchFamily="18" charset="-34"/>
                <a:cs typeface="Angsana New" pitchFamily="18" charset="-34"/>
              </a:rPr>
              <a:t>สำเนารายงานผลการวิจัยฉบับสมบูรณ์ จำนวน 1 เล่ม</a:t>
            </a:r>
          </a:p>
          <a:p>
            <a:pPr marL="180000" indent="-144000" defTabSz="760413">
              <a:buFont typeface="+mj-lt"/>
              <a:buAutoNum type="arabicPeriod"/>
            </a:pPr>
            <a:r>
              <a:rPr lang="th-TH" sz="1400" dirty="0" smtClean="0">
                <a:latin typeface="Angsana New" pitchFamily="18" charset="-34"/>
                <a:cs typeface="Angsana New" pitchFamily="18" charset="-34"/>
              </a:rPr>
              <a:t>สำเนาผลงานตีพิมพ์ หรือเอกสารอื่นๆ (ถ้ามี) จำนวน 1 ฉบับ</a:t>
            </a:r>
            <a:endParaRPr lang="en-US" sz="14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170" name="Rectangle 26"/>
          <p:cNvSpPr>
            <a:spLocks noChangeArrowheads="1"/>
          </p:cNvSpPr>
          <p:nvPr/>
        </p:nvSpPr>
        <p:spPr bwMode="auto">
          <a:xfrm>
            <a:off x="988651" y="7366551"/>
            <a:ext cx="4575906" cy="520655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th-TH" sz="1400" dirty="0" smtClean="0">
                <a:latin typeface="Angsana New" pitchFamily="18" charset="-34"/>
                <a:cs typeface="Angsana New" pitchFamily="18" charset="-34"/>
              </a:rPr>
              <a:t>การเงินของสถาบันวิจัยและพัฒนา ตรวจสอบเอกสารการใช้จ่ายเงิน</a:t>
            </a:r>
          </a:p>
          <a:p>
            <a:pPr algn="ctr" defTabSz="760413"/>
            <a:r>
              <a:rPr lang="th-TH" sz="1400" dirty="0">
                <a:latin typeface="Angsana New" pitchFamily="18" charset="-34"/>
                <a:cs typeface="Angsana New" pitchFamily="18" charset="-34"/>
              </a:rPr>
              <a:t>เอกสารการใช้จ่ายเงินสมทบในส่วนที่ได้รับจาก มทส. (ใบเสร็จรับเงิน ใบสำคัญรับ</a:t>
            </a:r>
            <a:r>
              <a:rPr lang="th-TH" sz="1400" dirty="0" smtClean="0">
                <a:latin typeface="Angsana New" pitchFamily="18" charset="-34"/>
                <a:cs typeface="Angsana New" pitchFamily="18" charset="-34"/>
              </a:rPr>
              <a:t>เงิน ฯลฯ)</a:t>
            </a:r>
            <a:endParaRPr lang="th-TH" sz="14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171" name="Rectangle 27"/>
          <p:cNvSpPr>
            <a:spLocks noChangeArrowheads="1"/>
          </p:cNvSpPr>
          <p:nvPr/>
        </p:nvSpPr>
        <p:spPr bwMode="auto">
          <a:xfrm>
            <a:off x="1513157" y="8475304"/>
            <a:ext cx="1213123" cy="305212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th-TH" sz="1400" dirty="0" smtClean="0">
                <a:latin typeface="Angsana New" pitchFamily="18" charset="-34"/>
                <a:cs typeface="Angsana New" pitchFamily="18" charset="-34"/>
              </a:rPr>
              <a:t>ถูกต้อง ครบถ้วน</a:t>
            </a:r>
            <a:endParaRPr lang="en-US" sz="14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174" name="Rectangle 30"/>
          <p:cNvSpPr>
            <a:spLocks noChangeArrowheads="1"/>
          </p:cNvSpPr>
          <p:nvPr/>
        </p:nvSpPr>
        <p:spPr bwMode="auto">
          <a:xfrm>
            <a:off x="222793" y="1913368"/>
            <a:ext cx="6141476" cy="951543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th-TH" sz="1400" dirty="0">
                <a:latin typeface="Angsana New" pitchFamily="18" charset="-34"/>
                <a:cs typeface="Angsana New" pitchFamily="18" charset="-34"/>
              </a:rPr>
              <a:t>หัวหน้า</a:t>
            </a:r>
            <a:r>
              <a:rPr lang="th-TH" sz="1400" dirty="0" smtClean="0">
                <a:latin typeface="Angsana New" pitchFamily="18" charset="-34"/>
                <a:cs typeface="Angsana New" pitchFamily="18" charset="-34"/>
              </a:rPr>
              <a:t>โครงการขอ</a:t>
            </a:r>
            <a:r>
              <a:rPr lang="th-TH" sz="1400" dirty="0">
                <a:latin typeface="Angsana New" pitchFamily="18" charset="-34"/>
                <a:cs typeface="Angsana New" pitchFamily="18" charset="-34"/>
              </a:rPr>
              <a:t>อนุมัติเบิกเงินงวดที่ </a:t>
            </a:r>
            <a:r>
              <a:rPr lang="en-US" sz="1400" dirty="0" smtClean="0">
                <a:latin typeface="Angsana New" pitchFamily="18" charset="-34"/>
                <a:cs typeface="Angsana New" pitchFamily="18" charset="-34"/>
              </a:rPr>
              <a:t>2 </a:t>
            </a:r>
            <a:r>
              <a:rPr lang="th-TH" sz="1400" dirty="0" smtClean="0">
                <a:latin typeface="Angsana New" pitchFamily="18" charset="-34"/>
                <a:cs typeface="Angsana New" pitchFamily="18" charset="-34"/>
              </a:rPr>
              <a:t>เป็นต้นไป โดยแนบเอกสารจำนวน 10 ชุด ดังนี้</a:t>
            </a:r>
          </a:p>
          <a:p>
            <a:pPr marL="180000" indent="-144000" defTabSz="760413">
              <a:buFont typeface="+mj-lt"/>
              <a:buAutoNum type="arabicPeriod"/>
            </a:pPr>
            <a:r>
              <a:rPr lang="th-TH" sz="1400" dirty="0" smtClean="0">
                <a:latin typeface="Angsana New" pitchFamily="18" charset="-34"/>
                <a:cs typeface="Angsana New" pitchFamily="18" charset="-34"/>
              </a:rPr>
              <a:t>ใบขออนุมัติเบิกเงินสมทบ (แบบ สบวพ-ส</a:t>
            </a:r>
            <a:r>
              <a:rPr lang="en-US" sz="1400" dirty="0" smtClean="0">
                <a:latin typeface="Angsana New" pitchFamily="18" charset="-34"/>
                <a:cs typeface="Angsana New" pitchFamily="18" charset="-34"/>
              </a:rPr>
              <a:t>-2 </a:t>
            </a:r>
            <a:r>
              <a:rPr lang="th-TH" sz="1400" dirty="0">
                <a:latin typeface="Angsana New" pitchFamily="18" charset="-34"/>
                <a:cs typeface="Angsana New" pitchFamily="18" charset="-34"/>
              </a:rPr>
              <a:t>หรือ สบวพ</a:t>
            </a:r>
            <a:r>
              <a:rPr lang="th-TH" sz="1400" dirty="0" smtClean="0">
                <a:latin typeface="Angsana New" pitchFamily="18" charset="-34"/>
                <a:cs typeface="Angsana New" pitchFamily="18" charset="-34"/>
              </a:rPr>
              <a:t>-ส</a:t>
            </a:r>
            <a:r>
              <a:rPr lang="en-US" sz="1400" dirty="0" smtClean="0">
                <a:latin typeface="Angsana New" pitchFamily="18" charset="-34"/>
                <a:cs typeface="Angsana New" pitchFamily="18" charset="-34"/>
              </a:rPr>
              <a:t>-</a:t>
            </a:r>
            <a:r>
              <a:rPr lang="th-TH" sz="1400" dirty="0" smtClean="0">
                <a:latin typeface="Angsana New" pitchFamily="18" charset="-34"/>
                <a:cs typeface="Angsana New" pitchFamily="18" charset="-34"/>
              </a:rPr>
              <a:t>3 กรณีครุภัณฑ์</a:t>
            </a:r>
            <a:r>
              <a:rPr lang="en-US" sz="1400" dirty="0" smtClean="0">
                <a:latin typeface="Angsana New" pitchFamily="18" charset="-34"/>
                <a:cs typeface="Angsana New" pitchFamily="18" charset="-34"/>
              </a:rPr>
              <a:t>)</a:t>
            </a:r>
          </a:p>
          <a:p>
            <a:pPr marL="180000" indent="-144000" defTabSz="760413">
              <a:buFont typeface="+mj-lt"/>
              <a:buAutoNum type="arabicPeriod"/>
            </a:pPr>
            <a:r>
              <a:rPr lang="th-TH" sz="1400" dirty="0" smtClean="0">
                <a:latin typeface="Angsana New" pitchFamily="18" charset="-34"/>
                <a:cs typeface="Angsana New" pitchFamily="18" charset="-34"/>
              </a:rPr>
              <a:t>สำเนารายงานความก้าวหน้าโครงการวิจัยฉบับที่เสนอต่อหน่วยงานที่สนับสนุนทุน (สกว. หรือ สกอ.) หรือแบบ สบวพ-ส</a:t>
            </a:r>
            <a:r>
              <a:rPr lang="en-US" sz="1400" dirty="0" smtClean="0">
                <a:latin typeface="Angsana New" pitchFamily="18" charset="-34"/>
                <a:cs typeface="Angsana New" pitchFamily="18" charset="-34"/>
              </a:rPr>
              <a:t>-6</a:t>
            </a:r>
            <a:endParaRPr lang="th-TH" sz="1400" dirty="0" smtClean="0">
              <a:latin typeface="Angsana New" pitchFamily="18" charset="-34"/>
              <a:cs typeface="Angsana New" pitchFamily="18" charset="-34"/>
            </a:endParaRPr>
          </a:p>
          <a:p>
            <a:pPr marL="180000" indent="-144000" defTabSz="760413">
              <a:buFont typeface="+mj-lt"/>
              <a:buAutoNum type="arabicPeriod"/>
            </a:pPr>
            <a:r>
              <a:rPr lang="th-TH" sz="1400" dirty="0" smtClean="0">
                <a:latin typeface="Angsana New" pitchFamily="18" charset="-34"/>
                <a:cs typeface="Angsana New" pitchFamily="18" charset="-34"/>
              </a:rPr>
              <a:t>รายงานการใช้จ่ายเงินสมทบที่ได้รับจาก </a:t>
            </a:r>
            <a:r>
              <a:rPr lang="th-TH" sz="1400" dirty="0">
                <a:latin typeface="Angsana New" pitchFamily="18" charset="-34"/>
                <a:cs typeface="Angsana New" pitchFamily="18" charset="-34"/>
              </a:rPr>
              <a:t>มทส. (สบวพ-ส</a:t>
            </a:r>
            <a:r>
              <a:rPr lang="en-US" sz="1400" dirty="0" smtClean="0">
                <a:latin typeface="Angsana New" pitchFamily="18" charset="-34"/>
                <a:cs typeface="Angsana New" pitchFamily="18" charset="-34"/>
              </a:rPr>
              <a:t>-5)</a:t>
            </a:r>
            <a:endParaRPr lang="th-TH" sz="14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178" name="Rectangle 34"/>
          <p:cNvSpPr>
            <a:spLocks noChangeArrowheads="1"/>
          </p:cNvSpPr>
          <p:nvPr/>
        </p:nvSpPr>
        <p:spPr bwMode="auto">
          <a:xfrm>
            <a:off x="2213237" y="1433512"/>
            <a:ext cx="2160587" cy="282575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4450" rIns="92075" bIns="44450">
            <a:spAutoFit/>
          </a:bodyPr>
          <a:lstStyle/>
          <a:p>
            <a:pPr algn="ctr" defTabSz="760413">
              <a:lnSpc>
                <a:spcPct val="85000"/>
              </a:lnSpc>
            </a:pPr>
            <a:r>
              <a:rPr lang="th-TH" sz="1400" dirty="0">
                <a:latin typeface="Angsana New" pitchFamily="18" charset="-34"/>
                <a:cs typeface="Angsana New" pitchFamily="18" charset="-34"/>
              </a:rPr>
              <a:t>หัวหน้าโครงการดำเนินงานวิจัย</a:t>
            </a:r>
            <a:endParaRPr lang="en-US" sz="14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180" name="Rectangle 36"/>
          <p:cNvSpPr>
            <a:spLocks noChangeArrowheads="1"/>
          </p:cNvSpPr>
          <p:nvPr/>
        </p:nvSpPr>
        <p:spPr bwMode="auto">
          <a:xfrm>
            <a:off x="4755361" y="3494086"/>
            <a:ext cx="1223962" cy="314325"/>
          </a:xfrm>
          <a:prstGeom prst="rect">
            <a:avLst/>
          </a:prstGeom>
          <a:noFill/>
          <a:ln w="3175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4450" rIns="92075" bIns="44450">
            <a:spAutoFit/>
          </a:bodyPr>
          <a:lstStyle/>
          <a:p>
            <a:pPr algn="ctr" defTabSz="760413"/>
            <a:r>
              <a:rPr lang="th-TH" sz="1400" dirty="0">
                <a:latin typeface="Angsana New" pitchFamily="18" charset="-34"/>
                <a:cs typeface="Angsana New" pitchFamily="18" charset="-34"/>
              </a:rPr>
              <a:t>หัวหน้าโครงการวิจัย</a:t>
            </a:r>
            <a:endParaRPr lang="th-TH" altLang="zh-TW" sz="14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183" name="Rectangle 39"/>
          <p:cNvSpPr>
            <a:spLocks noChangeArrowheads="1"/>
          </p:cNvSpPr>
          <p:nvPr/>
        </p:nvSpPr>
        <p:spPr bwMode="auto">
          <a:xfrm>
            <a:off x="1446103" y="920750"/>
            <a:ext cx="3671888" cy="282575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4450" rIns="92075" bIns="44450">
            <a:spAutoFit/>
          </a:bodyPr>
          <a:lstStyle/>
          <a:p>
            <a:pPr algn="ctr" defTabSz="760413">
              <a:lnSpc>
                <a:spcPct val="85000"/>
              </a:lnSpc>
            </a:pPr>
            <a:r>
              <a:rPr lang="th-TH" sz="1400">
                <a:latin typeface="Angsana New" pitchFamily="18" charset="-34"/>
                <a:cs typeface="Angsana New" pitchFamily="18" charset="-34"/>
              </a:rPr>
              <a:t>ส่วนการเงินและบัญชีโอนเงินงวดที่ </a:t>
            </a:r>
            <a:r>
              <a:rPr lang="en-US" sz="1400">
                <a:latin typeface="Angsana New" pitchFamily="18" charset="-34"/>
                <a:cs typeface="Angsana New" pitchFamily="18" charset="-34"/>
              </a:rPr>
              <a:t>1</a:t>
            </a:r>
            <a:r>
              <a:rPr lang="th-TH" altLang="zh-TW" sz="1400">
                <a:latin typeface="Angsana New" pitchFamily="18" charset="-34"/>
                <a:cs typeface="Angsana New" pitchFamily="18" charset="-34"/>
              </a:rPr>
              <a:t> เข้าบัญชีเงินฝากโครงการวิจัย</a:t>
            </a:r>
            <a:endParaRPr lang="en-US" sz="1400">
              <a:latin typeface="Angsana New" pitchFamily="18" charset="-34"/>
              <a:cs typeface="Angsana New" pitchFamily="18" charset="-34"/>
            </a:endParaRPr>
          </a:p>
        </p:txBody>
      </p:sp>
      <p:cxnSp>
        <p:nvCxnSpPr>
          <p:cNvPr id="3" name="Straight Arrow Connector 2"/>
          <p:cNvCxnSpPr>
            <a:stCxn id="6183" idx="2"/>
            <a:endCxn id="6178" idx="0"/>
          </p:cNvCxnSpPr>
          <p:nvPr/>
        </p:nvCxnSpPr>
        <p:spPr bwMode="auto">
          <a:xfrm>
            <a:off x="3282047" y="1203325"/>
            <a:ext cx="11484" cy="230187"/>
          </a:xfrm>
          <a:prstGeom prst="straightConnector1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Straight Arrow Connector 4"/>
          <p:cNvCxnSpPr>
            <a:stCxn id="6178" idx="2"/>
            <a:endCxn id="6174" idx="0"/>
          </p:cNvCxnSpPr>
          <p:nvPr/>
        </p:nvCxnSpPr>
        <p:spPr bwMode="auto">
          <a:xfrm>
            <a:off x="3293531" y="1716087"/>
            <a:ext cx="0" cy="197281"/>
          </a:xfrm>
          <a:prstGeom prst="straightConnector1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Arrow Connector 13"/>
          <p:cNvCxnSpPr>
            <a:stCxn id="6174" idx="2"/>
            <a:endCxn id="6154" idx="0"/>
          </p:cNvCxnSpPr>
          <p:nvPr/>
        </p:nvCxnSpPr>
        <p:spPr bwMode="auto">
          <a:xfrm flipH="1">
            <a:off x="3276605" y="2864911"/>
            <a:ext cx="16926" cy="202136"/>
          </a:xfrm>
          <a:prstGeom prst="straightConnector1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Arrow Connector 15"/>
          <p:cNvCxnSpPr>
            <a:stCxn id="6154" idx="2"/>
            <a:endCxn id="6158" idx="0"/>
          </p:cNvCxnSpPr>
          <p:nvPr/>
        </p:nvCxnSpPr>
        <p:spPr bwMode="auto">
          <a:xfrm>
            <a:off x="3276605" y="3381372"/>
            <a:ext cx="5442" cy="648670"/>
          </a:xfrm>
          <a:prstGeom prst="straightConnector1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Arrow Connector 17"/>
          <p:cNvCxnSpPr>
            <a:stCxn id="6160" idx="3"/>
            <a:endCxn id="6180" idx="1"/>
          </p:cNvCxnSpPr>
          <p:nvPr/>
        </p:nvCxnSpPr>
        <p:spPr bwMode="auto">
          <a:xfrm flipV="1">
            <a:off x="4575180" y="3651249"/>
            <a:ext cx="180181" cy="6572"/>
          </a:xfrm>
          <a:prstGeom prst="straightConnector1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Arrow Connector 19"/>
          <p:cNvCxnSpPr>
            <a:stCxn id="6158" idx="2"/>
            <a:endCxn id="6159" idx="0"/>
          </p:cNvCxnSpPr>
          <p:nvPr/>
        </p:nvCxnSpPr>
        <p:spPr bwMode="auto">
          <a:xfrm flipH="1">
            <a:off x="3276604" y="4335254"/>
            <a:ext cx="5443" cy="377095"/>
          </a:xfrm>
          <a:prstGeom prst="straightConnector1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0" name="Rectangle 16"/>
          <p:cNvSpPr>
            <a:spLocks noChangeArrowheads="1"/>
          </p:cNvSpPr>
          <p:nvPr/>
        </p:nvSpPr>
        <p:spPr bwMode="auto">
          <a:xfrm>
            <a:off x="2532068" y="3397288"/>
            <a:ext cx="576262" cy="308419"/>
          </a:xfrm>
          <a:prstGeom prst="rect">
            <a:avLst/>
          </a:prstGeom>
          <a:noFill/>
          <a:ln w="9525">
            <a:noFill/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defTabSz="762000"/>
            <a:r>
              <a:rPr lang="th-TH" altLang="zh-TW" sz="1400" dirty="0" smtClean="0">
                <a:latin typeface="Angsana New" pitchFamily="18" charset="-34"/>
                <a:cs typeface="Angsana New" pitchFamily="18" charset="-34"/>
              </a:rPr>
              <a:t>รับรอง</a:t>
            </a:r>
            <a:endParaRPr lang="en-US" sz="1400" dirty="0">
              <a:latin typeface="Angsana New" pitchFamily="18" charset="-34"/>
              <a:cs typeface="Angsana New" pitchFamily="18" charset="-34"/>
            </a:endParaRPr>
          </a:p>
        </p:txBody>
      </p:sp>
      <p:cxnSp>
        <p:nvCxnSpPr>
          <p:cNvPr id="6152" name="Straight Arrow Connector 6151"/>
          <p:cNvCxnSpPr>
            <a:stCxn id="6159" idx="2"/>
            <a:endCxn id="6167" idx="0"/>
          </p:cNvCxnSpPr>
          <p:nvPr/>
        </p:nvCxnSpPr>
        <p:spPr bwMode="auto">
          <a:xfrm>
            <a:off x="3276604" y="4994924"/>
            <a:ext cx="7406" cy="200277"/>
          </a:xfrm>
          <a:prstGeom prst="straightConnector1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" name="Rectangle 12"/>
          <p:cNvSpPr>
            <a:spLocks noChangeArrowheads="1"/>
          </p:cNvSpPr>
          <p:nvPr/>
        </p:nvSpPr>
        <p:spPr bwMode="auto">
          <a:xfrm>
            <a:off x="2002360" y="6492022"/>
            <a:ext cx="2563299" cy="305212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th-TH" sz="1400" dirty="0" smtClean="0">
                <a:latin typeface="Angsana New" pitchFamily="18" charset="-34"/>
                <a:cs typeface="Angsana New" pitchFamily="18" charset="-34"/>
              </a:rPr>
              <a:t>คณะอนุกรรมการฯ พิจารณารับรองรายงาน</a:t>
            </a:r>
            <a:endParaRPr lang="en-US" sz="14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7" name="Rectangle 27"/>
          <p:cNvSpPr>
            <a:spLocks noChangeArrowheads="1"/>
          </p:cNvSpPr>
          <p:nvPr/>
        </p:nvSpPr>
        <p:spPr bwMode="auto">
          <a:xfrm>
            <a:off x="1513156" y="8993745"/>
            <a:ext cx="1213123" cy="305212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th-TH" sz="1400" b="1" dirty="0" smtClean="0">
                <a:latin typeface="Angsana New" pitchFamily="18" charset="-34"/>
                <a:cs typeface="Angsana New" pitchFamily="18" charset="-34"/>
              </a:rPr>
              <a:t>ปิดโครงการ</a:t>
            </a:r>
            <a:endParaRPr lang="en-US" sz="1400" b="1" dirty="0">
              <a:latin typeface="Angsana New" pitchFamily="18" charset="-34"/>
              <a:cs typeface="Angsana New" pitchFamily="18" charset="-34"/>
            </a:endParaRPr>
          </a:p>
        </p:txBody>
      </p:sp>
      <p:cxnSp>
        <p:nvCxnSpPr>
          <p:cNvPr id="6169" name="Elbow Connector 6168"/>
          <p:cNvCxnSpPr>
            <a:stCxn id="6170" idx="2"/>
            <a:endCxn id="6171" idx="0"/>
          </p:cNvCxnSpPr>
          <p:nvPr/>
        </p:nvCxnSpPr>
        <p:spPr bwMode="auto">
          <a:xfrm rot="5400000">
            <a:off x="2404113" y="7602813"/>
            <a:ext cx="588098" cy="1156885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Straight Arrow Connector 32"/>
          <p:cNvCxnSpPr>
            <a:stCxn id="6171" idx="2"/>
            <a:endCxn id="67" idx="0"/>
          </p:cNvCxnSpPr>
          <p:nvPr/>
        </p:nvCxnSpPr>
        <p:spPr bwMode="auto">
          <a:xfrm flipH="1">
            <a:off x="2119718" y="8780516"/>
            <a:ext cx="1" cy="213229"/>
          </a:xfrm>
          <a:prstGeom prst="straightConnector1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Rectangle 54"/>
          <p:cNvSpPr>
            <a:spLocks noChangeArrowheads="1"/>
          </p:cNvSpPr>
          <p:nvPr/>
        </p:nvSpPr>
        <p:spPr bwMode="auto">
          <a:xfrm>
            <a:off x="4219552" y="8246660"/>
            <a:ext cx="1376622" cy="274434"/>
          </a:xfrm>
          <a:prstGeom prst="rect">
            <a:avLst/>
          </a:prstGeom>
          <a:noFill/>
          <a:ln w="3175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th-TH" dirty="0">
                <a:latin typeface="Angsana New" pitchFamily="18" charset="-34"/>
                <a:cs typeface="Angsana New" pitchFamily="18" charset="-34"/>
              </a:rPr>
              <a:t>ส่งหัวหน้า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โครงการแก้ไข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80" name="Rectangle 31"/>
          <p:cNvSpPr>
            <a:spLocks noChangeArrowheads="1"/>
          </p:cNvSpPr>
          <p:nvPr/>
        </p:nvSpPr>
        <p:spPr bwMode="auto">
          <a:xfrm>
            <a:off x="3097673" y="8486124"/>
            <a:ext cx="840893" cy="305212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th-TH" sz="1400" dirty="0" smtClean="0">
                <a:latin typeface="Angsana New" pitchFamily="18" charset="-34"/>
                <a:cs typeface="Angsana New" pitchFamily="18" charset="-34"/>
              </a:rPr>
              <a:t>ความเห็นอื่น</a:t>
            </a:r>
            <a:endParaRPr lang="en-US" sz="14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81" name="Rectangle 31"/>
          <p:cNvSpPr>
            <a:spLocks noChangeArrowheads="1"/>
          </p:cNvSpPr>
          <p:nvPr/>
        </p:nvSpPr>
        <p:spPr bwMode="auto">
          <a:xfrm>
            <a:off x="4295505" y="8691033"/>
            <a:ext cx="1224716" cy="305212"/>
          </a:xfrm>
          <a:prstGeom prst="rect">
            <a:avLst/>
          </a:prstGeom>
          <a:noFill/>
          <a:ln w="3175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th-TH" sz="1400" dirty="0" smtClean="0">
                <a:latin typeface="Angsana New" pitchFamily="18" charset="-34"/>
                <a:cs typeface="Angsana New" pitchFamily="18" charset="-34"/>
              </a:rPr>
              <a:t>มีข้อเสนอแนะ/แก้ไข</a:t>
            </a:r>
            <a:endParaRPr lang="en-US" sz="1400" dirty="0">
              <a:latin typeface="Angsana New" pitchFamily="18" charset="-34"/>
              <a:cs typeface="Angsana New" pitchFamily="18" charset="-34"/>
            </a:endParaRPr>
          </a:p>
        </p:txBody>
      </p:sp>
      <p:cxnSp>
        <p:nvCxnSpPr>
          <p:cNvPr id="82" name="Straight Arrow Connector 81"/>
          <p:cNvCxnSpPr>
            <a:stCxn id="6171" idx="3"/>
            <a:endCxn id="80" idx="1"/>
          </p:cNvCxnSpPr>
          <p:nvPr/>
        </p:nvCxnSpPr>
        <p:spPr bwMode="auto">
          <a:xfrm>
            <a:off x="2726280" y="8627910"/>
            <a:ext cx="371393" cy="10820"/>
          </a:xfrm>
          <a:prstGeom prst="straightConnector1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Straight Arrow Connector 82"/>
          <p:cNvCxnSpPr>
            <a:stCxn id="81" idx="0"/>
            <a:endCxn id="79" idx="2"/>
          </p:cNvCxnSpPr>
          <p:nvPr/>
        </p:nvCxnSpPr>
        <p:spPr bwMode="auto">
          <a:xfrm flipV="1">
            <a:off x="4907863" y="8521094"/>
            <a:ext cx="0" cy="169939"/>
          </a:xfrm>
          <a:prstGeom prst="straightConnector1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Elbow Connector 84"/>
          <p:cNvCxnSpPr>
            <a:stCxn id="80" idx="3"/>
            <a:endCxn id="81" idx="1"/>
          </p:cNvCxnSpPr>
          <p:nvPr/>
        </p:nvCxnSpPr>
        <p:spPr bwMode="auto">
          <a:xfrm>
            <a:off x="3938566" y="8638730"/>
            <a:ext cx="356939" cy="204909"/>
          </a:xfrm>
          <a:prstGeom prst="bentConnector3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Elbow Connector 47"/>
          <p:cNvCxnSpPr>
            <a:stCxn id="79" idx="3"/>
            <a:endCxn id="6170" idx="3"/>
          </p:cNvCxnSpPr>
          <p:nvPr/>
        </p:nvCxnSpPr>
        <p:spPr bwMode="auto">
          <a:xfrm flipH="1" flipV="1">
            <a:off x="5564557" y="7626879"/>
            <a:ext cx="31617" cy="756998"/>
          </a:xfrm>
          <a:prstGeom prst="bentConnector3">
            <a:avLst>
              <a:gd name="adj1" fmla="val -723029"/>
            </a:avLst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Straight Arrow Connector 49"/>
          <p:cNvCxnSpPr>
            <a:stCxn id="6167" idx="2"/>
            <a:endCxn id="66" idx="0"/>
          </p:cNvCxnSpPr>
          <p:nvPr/>
        </p:nvCxnSpPr>
        <p:spPr bwMode="auto">
          <a:xfrm>
            <a:off x="3284010" y="6146744"/>
            <a:ext cx="0" cy="345278"/>
          </a:xfrm>
          <a:prstGeom prst="straightConnector1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Straight Arrow Connector 51"/>
          <p:cNvCxnSpPr>
            <a:stCxn id="66" idx="2"/>
            <a:endCxn id="6170" idx="0"/>
          </p:cNvCxnSpPr>
          <p:nvPr/>
        </p:nvCxnSpPr>
        <p:spPr bwMode="auto">
          <a:xfrm flipH="1">
            <a:off x="3276604" y="6797234"/>
            <a:ext cx="7406" cy="569317"/>
          </a:xfrm>
          <a:prstGeom prst="straightConnector1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84" name="Elbow Connector 6183"/>
          <p:cNvCxnSpPr>
            <a:stCxn id="6180" idx="0"/>
            <a:endCxn id="6154" idx="3"/>
          </p:cNvCxnSpPr>
          <p:nvPr/>
        </p:nvCxnSpPr>
        <p:spPr bwMode="auto">
          <a:xfrm rot="16200000" flipV="1">
            <a:off x="4906967" y="3033710"/>
            <a:ext cx="269876" cy="650875"/>
          </a:xfrm>
          <a:prstGeom prst="bentConnector2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7" name="Rectangle 16"/>
          <p:cNvSpPr>
            <a:spLocks noChangeArrowheads="1"/>
          </p:cNvSpPr>
          <p:nvPr/>
        </p:nvSpPr>
        <p:spPr bwMode="auto">
          <a:xfrm>
            <a:off x="3452268" y="6811372"/>
            <a:ext cx="1152525" cy="308419"/>
          </a:xfrm>
          <a:prstGeom prst="rect">
            <a:avLst/>
          </a:prstGeom>
          <a:noFill/>
          <a:ln w="9525">
            <a:noFill/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defTabSz="762000"/>
            <a:r>
              <a:rPr lang="th-TH" altLang="zh-TW" sz="1400" dirty="0">
                <a:latin typeface="Angsana New" pitchFamily="18" charset="-34"/>
                <a:cs typeface="Angsana New" pitchFamily="18" charset="-34"/>
              </a:rPr>
              <a:t>ไม่รับรอง  /  แก้ไข</a:t>
            </a:r>
            <a:r>
              <a:rPr lang="en-US" altLang="zh-TW" sz="1400" dirty="0">
                <a:latin typeface="Angsana New" pitchFamily="18" charset="-34"/>
                <a:ea typeface="PMingLiU" pitchFamily="18" charset="-120"/>
                <a:cs typeface="Angsana New" pitchFamily="18" charset="-34"/>
              </a:rPr>
              <a:t> </a:t>
            </a:r>
            <a:endParaRPr lang="en-US" sz="14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38" name="Rectangle 36"/>
          <p:cNvSpPr>
            <a:spLocks noChangeArrowheads="1"/>
          </p:cNvSpPr>
          <p:nvPr/>
        </p:nvSpPr>
        <p:spPr bwMode="auto">
          <a:xfrm>
            <a:off x="4784974" y="6838238"/>
            <a:ext cx="1184828" cy="274434"/>
          </a:xfrm>
          <a:prstGeom prst="rect">
            <a:avLst/>
          </a:prstGeom>
          <a:noFill/>
          <a:ln w="3175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th-TH" dirty="0">
                <a:latin typeface="Angsana New" pitchFamily="18" charset="-34"/>
                <a:cs typeface="Angsana New" pitchFamily="18" charset="-34"/>
              </a:rPr>
              <a:t>หัวหน้าโครงการวิจัย</a:t>
            </a:r>
            <a:endParaRPr lang="th-TH" altLang="zh-TW" dirty="0">
              <a:latin typeface="Angsana New" pitchFamily="18" charset="-34"/>
              <a:cs typeface="Angsana New" pitchFamily="18" charset="-34"/>
            </a:endParaRPr>
          </a:p>
        </p:txBody>
      </p:sp>
      <p:cxnSp>
        <p:nvCxnSpPr>
          <p:cNvPr id="140" name="Straight Arrow Connector 139"/>
          <p:cNvCxnSpPr>
            <a:stCxn id="137" idx="3"/>
            <a:endCxn id="138" idx="1"/>
          </p:cNvCxnSpPr>
          <p:nvPr/>
        </p:nvCxnSpPr>
        <p:spPr bwMode="auto">
          <a:xfrm>
            <a:off x="4604793" y="6965582"/>
            <a:ext cx="180181" cy="9873"/>
          </a:xfrm>
          <a:prstGeom prst="straightConnector1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1" name="Rectangle 16"/>
          <p:cNvSpPr>
            <a:spLocks noChangeArrowheads="1"/>
          </p:cNvSpPr>
          <p:nvPr/>
        </p:nvSpPr>
        <p:spPr bwMode="auto">
          <a:xfrm>
            <a:off x="2561681" y="6821246"/>
            <a:ext cx="576262" cy="308419"/>
          </a:xfrm>
          <a:prstGeom prst="rect">
            <a:avLst/>
          </a:prstGeom>
          <a:noFill/>
          <a:ln w="9525">
            <a:noFill/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defTabSz="762000"/>
            <a:r>
              <a:rPr lang="th-TH" altLang="zh-TW" sz="1400" dirty="0" smtClean="0">
                <a:latin typeface="Angsana New" pitchFamily="18" charset="-34"/>
                <a:cs typeface="Angsana New" pitchFamily="18" charset="-34"/>
              </a:rPr>
              <a:t>รับรอง</a:t>
            </a:r>
            <a:endParaRPr lang="en-US" sz="1400" dirty="0">
              <a:latin typeface="Angsana New" pitchFamily="18" charset="-34"/>
              <a:cs typeface="Angsana New" pitchFamily="18" charset="-34"/>
            </a:endParaRPr>
          </a:p>
        </p:txBody>
      </p:sp>
      <p:cxnSp>
        <p:nvCxnSpPr>
          <p:cNvPr id="142" name="Elbow Connector 141"/>
          <p:cNvCxnSpPr>
            <a:stCxn id="138" idx="0"/>
            <a:endCxn id="66" idx="3"/>
          </p:cNvCxnSpPr>
          <p:nvPr/>
        </p:nvCxnSpPr>
        <p:spPr bwMode="auto">
          <a:xfrm rot="16200000" flipV="1">
            <a:off x="4874719" y="6335568"/>
            <a:ext cx="193610" cy="811729"/>
          </a:xfrm>
          <a:prstGeom prst="bentConnector2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18" name="Straight Arrow Connector 6217"/>
          <p:cNvCxnSpPr>
            <a:stCxn id="6148" idx="2"/>
            <a:endCxn id="6183" idx="0"/>
          </p:cNvCxnSpPr>
          <p:nvPr/>
        </p:nvCxnSpPr>
        <p:spPr bwMode="auto">
          <a:xfrm>
            <a:off x="3273342" y="668339"/>
            <a:ext cx="8705" cy="252411"/>
          </a:xfrm>
          <a:prstGeom prst="straightConnector1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" name="Rectangle 16"/>
          <p:cNvSpPr>
            <a:spLocks noChangeArrowheads="1"/>
          </p:cNvSpPr>
          <p:nvPr/>
        </p:nvSpPr>
        <p:spPr bwMode="auto">
          <a:xfrm>
            <a:off x="2055043" y="3666105"/>
            <a:ext cx="1139315" cy="308419"/>
          </a:xfrm>
          <a:prstGeom prst="rect">
            <a:avLst/>
          </a:prstGeom>
          <a:noFill/>
          <a:ln w="3175">
            <a:noFill/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 defTabSz="762000"/>
            <a:r>
              <a:rPr lang="th-TH" sz="1400" dirty="0" smtClean="0">
                <a:latin typeface="Angsana New" pitchFamily="18" charset="-34"/>
                <a:cs typeface="Angsana New" pitchFamily="18" charset="-34"/>
              </a:rPr>
              <a:t>ประมาณ 1 สัปดาห์</a:t>
            </a:r>
            <a:endParaRPr lang="en-US" sz="14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5" name="Rectangle 16"/>
          <p:cNvSpPr>
            <a:spLocks noChangeArrowheads="1"/>
          </p:cNvSpPr>
          <p:nvPr/>
        </p:nvSpPr>
        <p:spPr bwMode="auto">
          <a:xfrm>
            <a:off x="2060984" y="4369591"/>
            <a:ext cx="1139315" cy="308419"/>
          </a:xfrm>
          <a:prstGeom prst="rect">
            <a:avLst/>
          </a:prstGeom>
          <a:noFill/>
          <a:ln w="3175">
            <a:noFill/>
            <a:prstDash val="sysDot"/>
            <a:miter lim="800000"/>
            <a:headEnd/>
            <a:tailEnd/>
          </a:ln>
          <a:effectLst/>
          <a:extLst/>
        </p:spPr>
        <p:txBody>
          <a:bodyPr wrap="square" lIns="92075" tIns="46038" rIns="92075" bIns="46038">
            <a:spAutoFit/>
          </a:bodyPr>
          <a:lstStyle/>
          <a:p>
            <a:pPr algn="ctr" defTabSz="762000"/>
            <a:r>
              <a:rPr lang="th-TH" sz="1400" dirty="0" smtClean="0">
                <a:latin typeface="Angsana New" pitchFamily="18" charset="-34"/>
                <a:cs typeface="Angsana New" pitchFamily="18" charset="-34"/>
              </a:rPr>
              <a:t>ประมาณ 1 สัปดาห์</a:t>
            </a:r>
            <a:endParaRPr lang="en-US" sz="1400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rdiaUPC"/>
        <a:ea typeface=""/>
        <a:cs typeface=""/>
      </a:majorFont>
      <a:minorFont>
        <a:latin typeface="CordiaUP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ngsanaUPC" pitchFamily="18" charset="-34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ngsanaUPC" pitchFamily="18" charset="-34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2132</TotalTime>
  <Words>404</Words>
  <Application>Microsoft Office PowerPoint</Application>
  <PresentationFormat>A4 Paper (210x297 mm)</PresentationFormat>
  <Paragraphs>50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ขั้นตอนการขอรับเงินสมทบจากมหาวิทยาลัยเทคโนโลยีสุรนารี ประเภทโครงการร่วมทุนวิจัย (Joint Funding)  มทส.+สกว.+สกอ. (Window II or Window III) เช่น โครงการร่วมทุนวิจัยฝ่ายวิชาการ สกว. สกอ. ทุน คปก. ทุนวิจัยมหาบัณฑิต สกว. เป็นต้น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ขั้นตอนการขอรับเงินอุดหนุนการวิจัย มหาวิทยาลัยเทคโนโลยีสุรนารี</dc:title>
  <dc:creator>IRD</dc:creator>
  <cp:lastModifiedBy>DELL</cp:lastModifiedBy>
  <cp:revision>156</cp:revision>
  <cp:lastPrinted>2012-06-18T02:24:33Z</cp:lastPrinted>
  <dcterms:created xsi:type="dcterms:W3CDTF">1997-09-04T09:34:30Z</dcterms:created>
  <dcterms:modified xsi:type="dcterms:W3CDTF">2012-06-22T02:20:53Z</dcterms:modified>
</cp:coreProperties>
</file>